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58" r:id="rId1"/>
  </p:sldMasterIdLst>
  <p:notesMasterIdLst>
    <p:notesMasterId r:id="rId19"/>
  </p:notesMasterIdLst>
  <p:handoutMasterIdLst>
    <p:handoutMasterId r:id="rId20"/>
  </p:handoutMasterIdLst>
  <p:sldIdLst>
    <p:sldId id="271" r:id="rId2"/>
    <p:sldId id="370" r:id="rId3"/>
    <p:sldId id="426" r:id="rId4"/>
    <p:sldId id="372" r:id="rId5"/>
    <p:sldId id="420" r:id="rId6"/>
    <p:sldId id="424" r:id="rId7"/>
    <p:sldId id="421" r:id="rId8"/>
    <p:sldId id="422" r:id="rId9"/>
    <p:sldId id="423" r:id="rId10"/>
    <p:sldId id="418" r:id="rId11"/>
    <p:sldId id="417" r:id="rId12"/>
    <p:sldId id="400" r:id="rId13"/>
    <p:sldId id="416" r:id="rId14"/>
    <p:sldId id="391" r:id="rId15"/>
    <p:sldId id="419" r:id="rId16"/>
    <p:sldId id="388" r:id="rId17"/>
    <p:sldId id="411" r:id="rId18"/>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orient="horz" pos="3975">
          <p15:clr>
            <a:srgbClr val="A4A3A4"/>
          </p15:clr>
        </p15:guide>
        <p15:guide id="4" orient="horz" pos="1030">
          <p15:clr>
            <a:srgbClr val="A4A3A4"/>
          </p15:clr>
        </p15:guide>
        <p15:guide id="5" pos="7312">
          <p15:clr>
            <a:srgbClr val="A4A3A4"/>
          </p15:clr>
        </p15:guide>
        <p15:guide id="6" pos="3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0" autoAdjust="0"/>
  </p:normalViewPr>
  <p:slideViewPr>
    <p:cSldViewPr snapToGrid="0" showGuides="1">
      <p:cViewPr varScale="1">
        <p:scale>
          <a:sx n="115" d="100"/>
          <a:sy n="115" d="100"/>
        </p:scale>
        <p:origin x="432" y="108"/>
      </p:cViewPr>
      <p:guideLst>
        <p:guide orient="horz" pos="936"/>
        <p:guide orient="horz" pos="391"/>
        <p:guide orient="horz" pos="3975"/>
        <p:guide orient="horz" pos="1030"/>
        <p:guide pos="7312"/>
        <p:guide pos="37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C68F9E11-F642-4BF2-B4DC-AF7D35EA7551}" type="datetimeFigureOut">
              <a:rPr lang="da-DK" smtClean="0"/>
              <a:t>12-09-2022</a:t>
            </a:fld>
            <a:endParaRPr lang="da-DK" dirty="0"/>
          </a:p>
        </p:txBody>
      </p:sp>
      <p:sp>
        <p:nvSpPr>
          <p:cNvPr id="4" name="Pladsholder til sidefod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a-DK" dirty="0"/>
          </a:p>
        </p:txBody>
      </p:sp>
      <p:sp>
        <p:nvSpPr>
          <p:cNvPr id="5" name="Pladsholder til slidenumm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7DA371A3-64EC-4735-8565-D99D78279674}" type="slidenum">
              <a:rPr lang="da-DK" smtClean="0"/>
              <a:t>‹#›</a:t>
            </a:fld>
            <a:endParaRPr lang="da-DK" dirty="0"/>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CD72A38B-F9FA-4036-A084-652409E98F08}" type="datetimeFigureOut">
              <a:rPr lang="da-DK" smtClean="0"/>
              <a:t>12-09-2022</a:t>
            </a:fld>
            <a:endParaRPr lang="da-DK" dirty="0"/>
          </a:p>
        </p:txBody>
      </p:sp>
      <p:sp>
        <p:nvSpPr>
          <p:cNvPr id="4" name="Slide Image Placehold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dirty="0"/>
              <a:t>Click to 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49436F85-577F-4A92-A47F-D540A2BCC821}" type="slidenum">
              <a:rPr lang="da-DK" smtClean="0"/>
              <a:t>‹#›</a:t>
            </a:fld>
            <a:endParaRPr lang="da-DK"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a:t>
            </a:fld>
            <a:endParaRPr lang="da-DK" dirty="0"/>
          </a:p>
        </p:txBody>
      </p:sp>
    </p:spTree>
    <p:extLst>
      <p:ext uri="{BB962C8B-B14F-4D97-AF65-F5344CB8AC3E}">
        <p14:creationId xmlns:p14="http://schemas.microsoft.com/office/powerpoint/2010/main" val="2455909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10</a:t>
            </a:fld>
            <a:endParaRPr lang="da-DK" dirty="0"/>
          </a:p>
        </p:txBody>
      </p:sp>
    </p:spTree>
    <p:extLst>
      <p:ext uri="{BB962C8B-B14F-4D97-AF65-F5344CB8AC3E}">
        <p14:creationId xmlns:p14="http://schemas.microsoft.com/office/powerpoint/2010/main" val="96967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11</a:t>
            </a:fld>
            <a:endParaRPr lang="da-DK" dirty="0"/>
          </a:p>
        </p:txBody>
      </p:sp>
    </p:spTree>
    <p:extLst>
      <p:ext uri="{BB962C8B-B14F-4D97-AF65-F5344CB8AC3E}">
        <p14:creationId xmlns:p14="http://schemas.microsoft.com/office/powerpoint/2010/main" val="1074606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12</a:t>
            </a:fld>
            <a:endParaRPr lang="da-DK" dirty="0"/>
          </a:p>
        </p:txBody>
      </p:sp>
    </p:spTree>
    <p:extLst>
      <p:ext uri="{BB962C8B-B14F-4D97-AF65-F5344CB8AC3E}">
        <p14:creationId xmlns:p14="http://schemas.microsoft.com/office/powerpoint/2010/main" val="3688723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13</a:t>
            </a:fld>
            <a:endParaRPr lang="da-DK" dirty="0"/>
          </a:p>
        </p:txBody>
      </p:sp>
    </p:spTree>
    <p:extLst>
      <p:ext uri="{BB962C8B-B14F-4D97-AF65-F5344CB8AC3E}">
        <p14:creationId xmlns:p14="http://schemas.microsoft.com/office/powerpoint/2010/main" val="3432253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14</a:t>
            </a:fld>
            <a:endParaRPr lang="da-DK" dirty="0"/>
          </a:p>
        </p:txBody>
      </p:sp>
    </p:spTree>
    <p:extLst>
      <p:ext uri="{BB962C8B-B14F-4D97-AF65-F5344CB8AC3E}">
        <p14:creationId xmlns:p14="http://schemas.microsoft.com/office/powerpoint/2010/main" val="961624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15</a:t>
            </a:fld>
            <a:endParaRPr lang="da-DK" dirty="0"/>
          </a:p>
        </p:txBody>
      </p:sp>
    </p:spTree>
    <p:extLst>
      <p:ext uri="{BB962C8B-B14F-4D97-AF65-F5344CB8AC3E}">
        <p14:creationId xmlns:p14="http://schemas.microsoft.com/office/powerpoint/2010/main" val="1547103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16</a:t>
            </a:fld>
            <a:endParaRPr lang="da-DK" dirty="0"/>
          </a:p>
        </p:txBody>
      </p:sp>
    </p:spTree>
    <p:extLst>
      <p:ext uri="{BB962C8B-B14F-4D97-AF65-F5344CB8AC3E}">
        <p14:creationId xmlns:p14="http://schemas.microsoft.com/office/powerpoint/2010/main" val="561553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17</a:t>
            </a:fld>
            <a:endParaRPr lang="da-DK" dirty="0"/>
          </a:p>
        </p:txBody>
      </p:sp>
    </p:spTree>
    <p:extLst>
      <p:ext uri="{BB962C8B-B14F-4D97-AF65-F5344CB8AC3E}">
        <p14:creationId xmlns:p14="http://schemas.microsoft.com/office/powerpoint/2010/main" val="1502025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a:t>
            </a:fld>
            <a:endParaRPr lang="da-DK" dirty="0"/>
          </a:p>
        </p:txBody>
      </p:sp>
    </p:spTree>
    <p:extLst>
      <p:ext uri="{BB962C8B-B14F-4D97-AF65-F5344CB8AC3E}">
        <p14:creationId xmlns:p14="http://schemas.microsoft.com/office/powerpoint/2010/main" val="2137619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3</a:t>
            </a:fld>
            <a:endParaRPr lang="da-DK" dirty="0"/>
          </a:p>
        </p:txBody>
      </p:sp>
    </p:spTree>
    <p:extLst>
      <p:ext uri="{BB962C8B-B14F-4D97-AF65-F5344CB8AC3E}">
        <p14:creationId xmlns:p14="http://schemas.microsoft.com/office/powerpoint/2010/main" val="3157515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4</a:t>
            </a:fld>
            <a:endParaRPr lang="da-DK" dirty="0"/>
          </a:p>
        </p:txBody>
      </p:sp>
    </p:spTree>
    <p:extLst>
      <p:ext uri="{BB962C8B-B14F-4D97-AF65-F5344CB8AC3E}">
        <p14:creationId xmlns:p14="http://schemas.microsoft.com/office/powerpoint/2010/main" val="114343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5</a:t>
            </a:fld>
            <a:endParaRPr lang="da-DK" dirty="0"/>
          </a:p>
        </p:txBody>
      </p:sp>
    </p:spTree>
    <p:extLst>
      <p:ext uri="{BB962C8B-B14F-4D97-AF65-F5344CB8AC3E}">
        <p14:creationId xmlns:p14="http://schemas.microsoft.com/office/powerpoint/2010/main" val="3877468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6</a:t>
            </a:fld>
            <a:endParaRPr lang="da-DK" dirty="0"/>
          </a:p>
        </p:txBody>
      </p:sp>
    </p:spTree>
    <p:extLst>
      <p:ext uri="{BB962C8B-B14F-4D97-AF65-F5344CB8AC3E}">
        <p14:creationId xmlns:p14="http://schemas.microsoft.com/office/powerpoint/2010/main" val="104131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7</a:t>
            </a:fld>
            <a:endParaRPr lang="da-DK" dirty="0"/>
          </a:p>
        </p:txBody>
      </p:sp>
    </p:spTree>
    <p:extLst>
      <p:ext uri="{BB962C8B-B14F-4D97-AF65-F5344CB8AC3E}">
        <p14:creationId xmlns:p14="http://schemas.microsoft.com/office/powerpoint/2010/main" val="791852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8</a:t>
            </a:fld>
            <a:endParaRPr lang="da-DK" dirty="0"/>
          </a:p>
        </p:txBody>
      </p:sp>
    </p:spTree>
    <p:extLst>
      <p:ext uri="{BB962C8B-B14F-4D97-AF65-F5344CB8AC3E}">
        <p14:creationId xmlns:p14="http://schemas.microsoft.com/office/powerpoint/2010/main" val="3739534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9</a:t>
            </a:fld>
            <a:endParaRPr lang="da-DK" dirty="0"/>
          </a:p>
        </p:txBody>
      </p:sp>
    </p:spTree>
    <p:extLst>
      <p:ext uri="{BB962C8B-B14F-4D97-AF65-F5344CB8AC3E}">
        <p14:creationId xmlns:p14="http://schemas.microsoft.com/office/powerpoint/2010/main" val="7210677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hyperlink" Target="http://www.designguide.ku.dk/ku/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image.ku.dk/lightbox/211/13407586855728741badb20/"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venstre">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du vil udskifte billedet</a:t>
            </a:r>
          </a:p>
        </p:txBody>
      </p:sp>
      <p:sp>
        <p:nvSpPr>
          <p:cNvPr id="2" name="Titel 2"/>
          <p:cNvSpPr>
            <a:spLocks noGrp="1"/>
          </p:cNvSpPr>
          <p:nvPr>
            <p:ph type="ctrTitle"/>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9610733C-9034-4EF1-A134-C713BE098F55}" type="datetime1">
              <a:rPr lang="da-DK" smtClean="0"/>
              <a:t>12-09-2022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38290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og billede ">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35125"/>
            <a:ext cx="11012487" cy="4675188"/>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4" y="620712"/>
            <a:ext cx="11012486" cy="865187"/>
          </a:xfrm>
        </p:spPr>
        <p:txBody>
          <a:bodyPr/>
          <a:lstStyle/>
          <a:p>
            <a:r>
              <a:rPr lang="da-DK" dirty="0"/>
              <a:t>Klik for at tilføje overskrift</a:t>
            </a:r>
          </a:p>
        </p:txBody>
      </p:sp>
      <p:sp>
        <p:nvSpPr>
          <p:cNvPr id="5" name="Pladsholder til dato 4"/>
          <p:cNvSpPr>
            <a:spLocks noGrp="1"/>
          </p:cNvSpPr>
          <p:nvPr>
            <p:ph type="dt" sz="half" idx="10"/>
          </p:nvPr>
        </p:nvSpPr>
        <p:spPr/>
        <p:txBody>
          <a:bodyPr/>
          <a:lstStyle/>
          <a:p>
            <a:fld id="{B15854C8-09F9-49F3-9200-F6E55E50E9FD}" type="datetime1">
              <a:rPr lang="da-DK" smtClean="0"/>
              <a:t>12-09-2022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lle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tx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6243638" y="4903567"/>
            <a:ext cx="5948362" cy="1398808"/>
          </a:xfrm>
          <a:solidFill>
            <a:srgbClr val="A31D20">
              <a:alpha val="95000"/>
            </a:srgbClr>
          </a:solidFill>
        </p:spPr>
        <p:txBody>
          <a:bodyPr lIns="252000" tIns="144000" rIns="540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 </a:t>
            </a:r>
          </a:p>
        </p:txBody>
      </p:sp>
      <p:sp>
        <p:nvSpPr>
          <p:cNvPr id="4" name="Pladsholder til dato 3"/>
          <p:cNvSpPr>
            <a:spLocks noGrp="1"/>
          </p:cNvSpPr>
          <p:nvPr>
            <p:ph type="dt" sz="half" idx="10"/>
          </p:nvPr>
        </p:nvSpPr>
        <p:spPr/>
        <p:txBody>
          <a:bodyPr/>
          <a:lstStyle/>
          <a:p>
            <a:fld id="{68CF2C5F-F0E5-452B-A2F2-3EA33BA229B5}"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560550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lle tekstlabel venstre og billed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0" y="4903567"/>
            <a:ext cx="5948362" cy="1398808"/>
          </a:xfrm>
          <a:solidFill>
            <a:srgbClr val="A31D20">
              <a:alpha val="95000"/>
            </a:srgbClr>
          </a:solidFill>
        </p:spPr>
        <p:txBody>
          <a:bodyPr lIns="576000" tIns="144000" rIns="252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a:t>
            </a:r>
            <a:r>
              <a:rPr lang="da-DK" sz="2400" spc="100" dirty="0">
                <a:solidFill>
                  <a:schemeClr val="bg1"/>
                </a:solidFill>
                <a:latin typeface="+mj-lt"/>
                <a:cs typeface="Microsoft New Tai Lue"/>
              </a:rPr>
              <a:t/>
            </a:r>
            <a:br>
              <a:rPr lang="da-DK" sz="2400" spc="100" dirty="0">
                <a:solidFill>
                  <a:schemeClr val="bg1"/>
                </a:solidFill>
                <a:latin typeface="+mj-lt"/>
                <a:cs typeface="Microsoft New Tai Lue"/>
              </a:rPr>
            </a:br>
            <a:r>
              <a:rPr lang="da-DK" dirty="0"/>
              <a:t> </a:t>
            </a:r>
          </a:p>
        </p:txBody>
      </p:sp>
      <p:sp>
        <p:nvSpPr>
          <p:cNvPr id="4" name="Pladsholder til dato 3"/>
          <p:cNvSpPr>
            <a:spLocks noGrp="1"/>
          </p:cNvSpPr>
          <p:nvPr>
            <p:ph type="dt" sz="half" idx="10"/>
          </p:nvPr>
        </p:nvSpPr>
        <p:spPr/>
        <p:txBody>
          <a:bodyPr/>
          <a:lstStyle/>
          <a:p>
            <a:fld id="{27446445-93A7-4948-90C3-5E545867631D}"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9456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or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p:txBody>
          <a:bodyPr/>
          <a:lstStyle/>
          <a:p>
            <a:fld id="{024DFD51-CB30-4E30-94A9-3C7B4B0535D6}"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10" name="Pladsholder til tekst 9"/>
          <p:cNvSpPr>
            <a:spLocks noGrp="1"/>
          </p:cNvSpPr>
          <p:nvPr>
            <p:ph type="body" sz="quarter" idx="15" hasCustomPrompt="1"/>
          </p:nvPr>
        </p:nvSpPr>
        <p:spPr>
          <a:xfrm>
            <a:off x="6243638" y="2036763"/>
            <a:ext cx="5948362" cy="4265612"/>
          </a:xfrm>
          <a:solidFill>
            <a:schemeClr val="accent1">
              <a:alpha val="95000"/>
            </a:schemeClr>
          </a:solidFill>
        </p:spPr>
        <p:txBody>
          <a:bodyPr lIns="252000" tIns="144000" rIns="540000" bIns="144000"/>
          <a:lstStyle>
            <a:lvl1pPr marL="0" indent="0">
              <a:buNone/>
              <a:defRPr>
                <a:solidFill>
                  <a:schemeClr val="bg1"/>
                </a:solidFill>
              </a:defRPr>
            </a:lvl1pPr>
            <a:lvl2pPr marL="719138" indent="-357188">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758010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or tekstlabel venst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6408000" tIns="360000" rIns="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a:t>
            </a:r>
            <a:br>
              <a:rPr lang="da-DK" dirty="0"/>
            </a:br>
            <a:r>
              <a:rPr lang="da-DK" dirty="0"/>
              <a:t>du vil udskifte billedet</a:t>
            </a:r>
          </a:p>
        </p:txBody>
      </p:sp>
      <p:sp>
        <p:nvSpPr>
          <p:cNvPr id="4" name="Pladsholder til dato 3"/>
          <p:cNvSpPr>
            <a:spLocks noGrp="1"/>
          </p:cNvSpPr>
          <p:nvPr>
            <p:ph type="dt" sz="half" idx="10"/>
          </p:nvPr>
        </p:nvSpPr>
        <p:spPr/>
        <p:txBody>
          <a:bodyPr/>
          <a:lstStyle/>
          <a:p>
            <a:fld id="{C8EE4329-2AA9-435B-BDB4-F4C3408B6DCE}"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8" name="Pladsholder til tekst 9"/>
          <p:cNvSpPr>
            <a:spLocks noGrp="1"/>
          </p:cNvSpPr>
          <p:nvPr>
            <p:ph type="body" sz="quarter" idx="15" hasCustomPrompt="1"/>
          </p:nvPr>
        </p:nvSpPr>
        <p:spPr>
          <a:xfrm>
            <a:off x="0" y="2036763"/>
            <a:ext cx="5948362" cy="4265612"/>
          </a:xfrm>
          <a:solidFill>
            <a:schemeClr val="accent1">
              <a:alpha val="95000"/>
            </a:schemeClr>
          </a:solidFill>
        </p:spPr>
        <p:txBody>
          <a:bodyPr lIns="576000" tIns="144000" rIns="252000" bIns="144000"/>
          <a:lstStyle>
            <a:lvl1pPr marL="0" indent="0">
              <a:buNone/>
              <a:defRPr>
                <a:solidFill>
                  <a:schemeClr val="bg1"/>
                </a:solidFill>
              </a:defRPr>
            </a:lvl1pPr>
            <a:lvl2pPr marL="719138" indent="-358775">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147276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sal-punktopstilling rød">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9E964807-3496-47E8-915B-96DB96A167BC}"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620713"/>
            <a:ext cx="11012487" cy="5682589"/>
          </a:xfrm>
          <a:noFill/>
        </p:spPr>
        <p:txBody>
          <a:bodyPr lIns="0" tIns="0" rIns="0" bIns="0"/>
          <a:lstStyle>
            <a:lvl1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1pPr>
            <a:lvl2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2pPr>
            <a:lvl3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3pPr>
            <a:lvl4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4pPr>
            <a:lvl5pPr marL="449263" indent="-449263" algn="l" defTabSz="914400" rtl="0" eaLnBrk="1" latinLnBrk="0" hangingPunct="1">
              <a:lnSpc>
                <a:spcPct val="90000"/>
              </a:lnSpc>
              <a:buFont typeface="Arial" panose="020B0604020202020204" pitchFamily="34" charset="0"/>
              <a:buChar char="•"/>
              <a:defRPr lang="da-DK" sz="4800" b="0" kern="1200" cap="all" spc="240"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198783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 ">
    <p:bg>
      <p:bgPr>
        <a:solidFill>
          <a:schemeClr val="accent1"/>
        </a:solidFill>
        <a:effectLst/>
      </p:bgPr>
    </p:bg>
    <p:spTree>
      <p:nvGrpSpPr>
        <p:cNvPr id="1" name=""/>
        <p:cNvGrpSpPr/>
        <p:nvPr/>
      </p:nvGrpSpPr>
      <p:grpSpPr>
        <a:xfrm>
          <a:off x="0" y="0"/>
          <a:ext cx="0" cy="0"/>
          <a:chOff x="0" y="0"/>
          <a:chExt cx="0" cy="0"/>
        </a:xfrm>
      </p:grpSpPr>
      <p:sp>
        <p:nvSpPr>
          <p:cNvPr id="9" name="Tekstfelt 8"/>
          <p:cNvSpPr txBox="1"/>
          <p:nvPr userDrawn="1"/>
        </p:nvSpPr>
        <p:spPr>
          <a:xfrm>
            <a:off x="421280" y="612884"/>
            <a:ext cx="1167618" cy="2400657"/>
          </a:xfrm>
          <a:prstGeom prst="rect">
            <a:avLst/>
          </a:prstGeom>
          <a:noFill/>
        </p:spPr>
        <p:txBody>
          <a:bodyPr wrap="square" rtlCol="0">
            <a:spAutoFit/>
          </a:bodyPr>
          <a:lstStyle/>
          <a:p>
            <a:r>
              <a:rPr lang="da-DK" sz="15000" b="1" dirty="0">
                <a:solidFill>
                  <a:schemeClr val="bg1"/>
                </a:solidFill>
              </a:rPr>
              <a:t>”</a:t>
            </a:r>
          </a:p>
        </p:txBody>
      </p:sp>
      <p:sp>
        <p:nvSpPr>
          <p:cNvPr id="4" name="Pladsholder til dato 3"/>
          <p:cNvSpPr>
            <a:spLocks noGrp="1"/>
          </p:cNvSpPr>
          <p:nvPr>
            <p:ph type="dt" sz="half" idx="10"/>
          </p:nvPr>
        </p:nvSpPr>
        <p:spPr/>
        <p:txBody>
          <a:bodyPr/>
          <a:lstStyle/>
          <a:p>
            <a:fld id="{D8EEB03B-DE17-4D8C-BE2B-1AD42424342D}"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bg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da-DK" dirty="0"/>
              <a:t>Klik for at tilføje tekst</a:t>
            </a:r>
          </a:p>
        </p:txBody>
      </p:sp>
      <p:sp>
        <p:nvSpPr>
          <p:cNvPr id="8" name="Pladsholder til tekst 14"/>
          <p:cNvSpPr>
            <a:spLocks noGrp="1"/>
          </p:cNvSpPr>
          <p:nvPr>
            <p:ph type="body" sz="quarter" idx="13" hasCustomPrompt="1"/>
          </p:nvPr>
        </p:nvSpPr>
        <p:spPr>
          <a:xfrm>
            <a:off x="582712" y="5934971"/>
            <a:ext cx="11019496" cy="367404"/>
          </a:xfrm>
        </p:spPr>
        <p:txBody>
          <a:bodyPr>
            <a:normAutofit/>
          </a:bodyPr>
          <a:lstStyle>
            <a:lvl1pPr marL="0" indent="0">
              <a:buNone/>
              <a:defRPr sz="2400" b="0" baseline="0">
                <a:solidFill>
                  <a:schemeClr val="bg1"/>
                </a:solidFill>
              </a:defRPr>
            </a:lvl1pPr>
          </a:lstStyle>
          <a:p>
            <a:pPr lvl="0"/>
            <a:r>
              <a:rPr lang="da-DK" dirty="0"/>
              <a:t>Navn, kilde</a:t>
            </a:r>
          </a:p>
        </p:txBody>
      </p:sp>
    </p:spTree>
    <p:extLst>
      <p:ext uri="{BB962C8B-B14F-4D97-AF65-F5344CB8AC3E}">
        <p14:creationId xmlns:p14="http://schemas.microsoft.com/office/powerpoint/2010/main" val="414296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spejlede tekster">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66554F7B-C476-4203-AE9B-5470D905B3E4}"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9" name="Pladsholder til tekst 9"/>
          <p:cNvSpPr>
            <a:spLocks noGrp="1"/>
          </p:cNvSpPr>
          <p:nvPr>
            <p:ph type="body" sz="quarter" idx="15" hasCustomPrompt="1"/>
          </p:nvPr>
        </p:nvSpPr>
        <p:spPr>
          <a:xfrm>
            <a:off x="588964" y="1628775"/>
            <a:ext cx="5358535" cy="4674527"/>
          </a:xfrm>
          <a:noFill/>
        </p:spPr>
        <p:txBody>
          <a:bodyPr lIns="0" tIns="0" rIns="0" bIns="0"/>
          <a:lstStyle>
            <a:lvl1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1pPr>
            <a:lvl2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2pPr>
            <a:lvl3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3pPr>
            <a:lvl4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4pPr>
            <a:lvl5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ladsholder til tekst 9"/>
          <p:cNvSpPr>
            <a:spLocks noGrp="1"/>
          </p:cNvSpPr>
          <p:nvPr>
            <p:ph type="body" sz="quarter" idx="16" hasCustomPrompt="1"/>
          </p:nvPr>
        </p:nvSpPr>
        <p:spPr>
          <a:xfrm>
            <a:off x="6244503" y="1628775"/>
            <a:ext cx="5356948" cy="4674527"/>
          </a:xfrm>
          <a:noFill/>
        </p:spPr>
        <p:txBody>
          <a:bodyPr lIns="0" tIns="0" rIns="0" bIns="0"/>
          <a:lstStyle>
            <a:lvl1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1pPr>
            <a:lvl2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2pPr>
            <a:lvl3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3pPr>
            <a:lvl4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4pPr>
            <a:lvl5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 </a:t>
            </a:r>
          </a:p>
        </p:txBody>
      </p:sp>
      <p:sp>
        <p:nvSpPr>
          <p:cNvPr id="7" name="Titel 1"/>
          <p:cNvSpPr>
            <a:spLocks noGrp="1"/>
          </p:cNvSpPr>
          <p:nvPr>
            <p:ph type="title" hasCustomPrompt="1"/>
          </p:nvPr>
        </p:nvSpPr>
        <p:spPr>
          <a:xfrm>
            <a:off x="588964" y="620714"/>
            <a:ext cx="11012486" cy="863599"/>
          </a:xfrm>
        </p:spPr>
        <p:txBody>
          <a:bodyPr/>
          <a:lstStyle>
            <a:lvl1pPr>
              <a:defRPr>
                <a:solidFill>
                  <a:schemeClr val="bg1"/>
                </a:solidFill>
              </a:defRPr>
            </a:lvl1pPr>
          </a:lstStyle>
          <a:p>
            <a:pPr lvl="0"/>
            <a:r>
              <a:rPr lang="da-DK" dirty="0"/>
              <a:t>Klik for at tilføje overskrift</a:t>
            </a:r>
          </a:p>
        </p:txBody>
      </p:sp>
    </p:spTree>
    <p:extLst>
      <p:ext uri="{BB962C8B-B14F-4D97-AF65-F5344CB8AC3E}">
        <p14:creationId xmlns:p14="http://schemas.microsoft.com/office/powerpoint/2010/main" val="262730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snitsoverskrift">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7E84363C-5D45-41B3-8FA7-E4A3C28213BA}"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Titel 1"/>
          <p:cNvSpPr>
            <a:spLocks noGrp="1"/>
          </p:cNvSpPr>
          <p:nvPr>
            <p:ph type="title" hasCustomPrompt="1"/>
          </p:nvPr>
        </p:nvSpPr>
        <p:spPr>
          <a:xfrm>
            <a:off x="588963" y="1628775"/>
            <a:ext cx="11012487" cy="4673600"/>
          </a:xfrm>
        </p:spPr>
        <p:txBody>
          <a:bodyPr anchor="t" anchorCtr="0"/>
          <a:lstStyle>
            <a:lvl1pPr>
              <a:defRPr sz="6400" b="0" baseline="0">
                <a:solidFill>
                  <a:schemeClr val="bg1"/>
                </a:solidFill>
              </a:defRPr>
            </a:lvl1pPr>
          </a:lstStyle>
          <a:p>
            <a:pPr lvl="0"/>
            <a:r>
              <a:rPr lang="da-DK" dirty="0"/>
              <a:t>Klik for at tilføje tekst</a:t>
            </a:r>
          </a:p>
        </p:txBody>
      </p:sp>
    </p:spTree>
    <p:extLst>
      <p:ext uri="{BB962C8B-B14F-4D97-AF65-F5344CB8AC3E}">
        <p14:creationId xmlns:p14="http://schemas.microsoft.com/office/powerpoint/2010/main" val="3543884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a:t>Klik for at tilføje overskrift</a:t>
            </a:r>
          </a:p>
        </p:txBody>
      </p:sp>
      <p:sp>
        <p:nvSpPr>
          <p:cNvPr id="3" name="Pladsholder til dato 2"/>
          <p:cNvSpPr>
            <a:spLocks noGrp="1"/>
          </p:cNvSpPr>
          <p:nvPr>
            <p:ph type="dt" sz="half" idx="10"/>
          </p:nvPr>
        </p:nvSpPr>
        <p:spPr/>
        <p:txBody>
          <a:bodyPr/>
          <a:lstStyle/>
          <a:p>
            <a:fld id="{2F197C15-2114-4FA8-A531-51E467CB49E5}" type="datetime1">
              <a:rPr lang="da-DK" smtClean="0"/>
              <a:t>12-09-2022</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76093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venstre ">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defTabSz="914400" rtl="0" eaLnBrk="1" latinLnBrk="0" hangingPunct="1">
              <a:lnSpc>
                <a:spcPct val="90000"/>
              </a:lnSpc>
              <a:spcBef>
                <a:spcPts val="1000"/>
              </a:spcBef>
              <a:buFont typeface="Arial" panose="020B0604020202020204" pitchFamily="34" charset="0"/>
              <a:buNone/>
              <a:defRPr lang="da-DK" sz="3200" kern="1200" baseline="0" dirty="0">
                <a:solidFill>
                  <a:schemeClr val="bg1"/>
                </a:solidFill>
                <a:latin typeface="+mn-lt"/>
                <a:ea typeface="+mn-ea"/>
                <a:cs typeface="+mn-cs"/>
                <a:sym typeface="Wingdings" panose="05000000000000000000" pitchFamily="2" charset="2"/>
              </a:defRPr>
            </a:lvl1pPr>
          </a:lstStyle>
          <a:p>
            <a:r>
              <a:rPr lang="da-DK" dirty="0"/>
              <a:t> Klik på ikonet, hvis du vil udskifte billedet</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C64773BD-B564-4031-8BC1-8FE44AEFACDB}" type="datetime1">
              <a:rPr lang="da-DK" smtClean="0"/>
              <a:t>12-09-2022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678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F47E5B2-C656-407A-ACD0-1DF350477539}" type="datetime1">
              <a:rPr lang="da-DK" smtClean="0"/>
              <a:t>12-09-2022</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slidenummer 3"/>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3154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267575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8" name="Title 1"/>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da-DK" sz="3000" dirty="0">
                <a:solidFill>
                  <a:schemeClr val="tx1"/>
                </a:solidFill>
              </a:rPr>
              <a:t>Brugerguide</a:t>
            </a:r>
            <a:r>
              <a:rPr lang="da-DK" baseline="0" dirty="0">
                <a:solidFill>
                  <a:schemeClr val="tx1"/>
                </a:solidFill>
              </a:rPr>
              <a:t> </a:t>
            </a:r>
            <a:r>
              <a:rPr lang="da-DK" sz="1800" baseline="0" dirty="0">
                <a:solidFill>
                  <a:schemeClr val="tx1"/>
                </a:solidFill>
              </a:rPr>
              <a:t>– </a:t>
            </a:r>
            <a:r>
              <a:rPr lang="da-DK" sz="1800" dirty="0">
                <a:solidFill>
                  <a:schemeClr val="tx1"/>
                </a:solidFill>
              </a:rPr>
              <a:t>Slet, før du færdiggør din</a:t>
            </a:r>
            <a:r>
              <a:rPr lang="da-DK" sz="1800" baseline="0" dirty="0">
                <a:solidFill>
                  <a:schemeClr val="tx1"/>
                </a:solidFill>
              </a:rPr>
              <a:t> </a:t>
            </a:r>
            <a:r>
              <a:rPr lang="da-DK" sz="1800" dirty="0">
                <a:solidFill>
                  <a:schemeClr val="tx1"/>
                </a:solidFill>
              </a:rPr>
              <a:t>præsentation</a:t>
            </a:r>
          </a:p>
        </p:txBody>
      </p:sp>
      <p:sp>
        <p:nvSpPr>
          <p:cNvPr id="48" name="Text Box 48"/>
          <p:cNvSpPr txBox="1">
            <a:spLocks noChangeArrowheads="1"/>
          </p:cNvSpPr>
          <p:nvPr userDrawn="1"/>
        </p:nvSpPr>
        <p:spPr bwMode="auto">
          <a:xfrm>
            <a:off x="587376" y="1640495"/>
            <a:ext cx="1750290" cy="384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KU-skabeloner til PowerPoint</a:t>
            </a:r>
            <a:br>
              <a:rPr lang="da-DK" sz="1000" b="1" noProof="1">
                <a:solidFill>
                  <a:schemeClr val="tx1"/>
                </a:solidFill>
                <a:latin typeface="+mn-lt"/>
                <a:cs typeface="Arial" panose="020B0604020202020204" pitchFamily="34" charset="0"/>
              </a:rPr>
            </a:br>
            <a:r>
              <a:rPr lang="da-DK" sz="800" dirty="0">
                <a:effectLst/>
                <a:latin typeface="+mj-lt"/>
                <a:ea typeface="Calibri" panose="020F0502020204030204" pitchFamily="34" charset="0"/>
                <a:cs typeface="Times New Roman" panose="02020603050405020304" pitchFamily="18" charset="0"/>
              </a:rPr>
              <a:t>Når du åbner PowerPoint på din KU-pc, åbner en skabelon i 4:3-format og med dansk KU-logo.</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Når du klikker på KU-fanen i værktøjslinjen, kan du via knappen ”Vælg Skabelon” vælge mellem skabeloner</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på henholdsvis dansk og engelsk </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formaterne 4:3 og 16:9</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”fuld” eller ”tom” version (i den fulde version ser du et eksempel på hver diastype i venstrespalten)</a:t>
            </a:r>
          </a:p>
          <a:p>
            <a:pPr marL="88900" lvl="0" indent="-88900">
              <a:lnSpc>
                <a:spcPct val="115000"/>
              </a:lnSpc>
              <a:spcAft>
                <a:spcPts val="100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samt en demopræsentation med indsat tekst på engelsk</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Hvis du bruger en ”fuld” version, skal du slette de dias, du ikke vil bruge.</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Mac-brugere m.fl. kan hente PowerPoint-skabelonerne på</a:t>
            </a:r>
            <a:r>
              <a:rPr lang="da-DK" sz="800" baseline="0" dirty="0">
                <a:effectLst/>
                <a:latin typeface="+mj-lt"/>
                <a:ea typeface="Calibri" panose="020F0502020204030204" pitchFamily="34" charset="0"/>
                <a:cs typeface="Times New Roman" panose="02020603050405020304" pitchFamily="18" charset="0"/>
              </a:rPr>
              <a:t> </a:t>
            </a: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www.designguide.ku.dk/ku/</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skabeloner/powerpoint/</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praesentationer/</a:t>
            </a:r>
            <a:endParaRPr lang="da-DK"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49" name="Text Box 48"/>
          <p:cNvSpPr txBox="1">
            <a:spLocks noChangeArrowheads="1"/>
          </p:cNvSpPr>
          <p:nvPr userDrawn="1"/>
        </p:nvSpPr>
        <p:spPr bwMode="auto">
          <a:xfrm>
            <a:off x="2576655" y="4237555"/>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din enheds navn (fx institut), sidenummer og dato</a:t>
            </a:r>
            <a:br>
              <a:rPr lang="da-DK" sz="1000" b="1" noProof="1">
                <a:solidFill>
                  <a:schemeClr val="tx1"/>
                </a:solidFill>
                <a:latin typeface="+mj-lt"/>
                <a:cs typeface="Arial" panose="020B0604020202020204" pitchFamily="34" charset="0"/>
              </a:rPr>
            </a:br>
            <a:r>
              <a:rPr lang="da-DK" sz="800" b="1" dirty="0">
                <a:effectLst/>
                <a:latin typeface="+mj-lt"/>
                <a:ea typeface="Calibri" panose="020F0502020204030204" pitchFamily="34" charset="0"/>
                <a:cs typeface="Times New Roman" panose="02020603050405020304" pitchFamily="18" charset="0"/>
              </a:rPr>
              <a:t>1.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Indsæt </a:t>
            </a:r>
            <a:r>
              <a:rPr lang="da-DK" sz="800" dirty="0">
                <a:effectLst/>
                <a:latin typeface="+mj-lt"/>
                <a:ea typeface="Calibri" panose="020F0502020204030204" pitchFamily="34" charset="0"/>
                <a:cs typeface="Times New Roman" panose="02020603050405020304" pitchFamily="18" charset="0"/>
              </a:rPr>
              <a:t>i topmenuen </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2.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Sidehoved og Sidefod</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3. </a:t>
            </a:r>
            <a:r>
              <a:rPr lang="da-DK" sz="800" dirty="0">
                <a:effectLst/>
                <a:latin typeface="+mj-lt"/>
                <a:ea typeface="Calibri" panose="020F0502020204030204" pitchFamily="34" charset="0"/>
                <a:cs typeface="Times New Roman" panose="02020603050405020304" pitchFamily="18" charset="0"/>
              </a:rPr>
              <a:t>Udfyld felterne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4. Vælg </a:t>
            </a:r>
            <a:r>
              <a:rPr lang="da-DK" sz="800" b="1" dirty="0">
                <a:effectLst/>
                <a:latin typeface="+mj-lt"/>
                <a:ea typeface="Calibri" panose="020F0502020204030204" pitchFamily="34" charset="0"/>
                <a:cs typeface="Times New Roman" panose="02020603050405020304" pitchFamily="18" charset="0"/>
              </a:rPr>
              <a:t>Anvend på alle </a:t>
            </a:r>
            <a:r>
              <a:rPr lang="da-DK" sz="800" dirty="0">
                <a:effectLst/>
                <a:latin typeface="+mj-lt"/>
                <a:ea typeface="Calibri" panose="020F0502020204030204" pitchFamily="34" charset="0"/>
                <a:cs typeface="Times New Roman" panose="02020603050405020304" pitchFamily="18" charset="0"/>
              </a:rPr>
              <a:t>- eller </a:t>
            </a:r>
            <a:r>
              <a:rPr lang="da-DK" sz="800" b="1" dirty="0">
                <a:effectLst/>
                <a:latin typeface="+mj-lt"/>
                <a:ea typeface="Calibri" panose="020F0502020204030204" pitchFamily="34" charset="0"/>
                <a:cs typeface="Times New Roman" panose="02020603050405020304" pitchFamily="18" charset="0"/>
              </a:rPr>
              <a:t>Anvend</a:t>
            </a:r>
            <a:r>
              <a:rPr lang="da-DK" sz="800" dirty="0">
                <a:effectLst/>
                <a:latin typeface="+mj-lt"/>
                <a:ea typeface="Calibri" panose="020F0502020204030204" pitchFamily="34" charset="0"/>
                <a:cs typeface="Times New Roman" panose="02020603050405020304" pitchFamily="18" charset="0"/>
              </a:rPr>
              <a:t>, hvis det kun skal være på et enkelt dias/slide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Oplysningerne placeres i højre side af den grå topbjælke.</a:t>
            </a:r>
          </a:p>
        </p:txBody>
      </p:sp>
      <p:sp>
        <p:nvSpPr>
          <p:cNvPr id="50" name="Text Box 48"/>
          <p:cNvSpPr txBox="1">
            <a:spLocks noChangeArrowheads="1"/>
          </p:cNvSpPr>
          <p:nvPr userDrawn="1"/>
        </p:nvSpPr>
        <p:spPr bwMode="auto">
          <a:xfrm>
            <a:off x="587375" y="5678667"/>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0"/>
              </a:spcAft>
              <a:defRPr/>
            </a:pPr>
            <a:r>
              <a:rPr lang="da-DK" sz="1000" b="1" noProof="1">
                <a:solidFill>
                  <a:schemeClr val="tx1"/>
                </a:solidFill>
                <a:latin typeface="+mn-lt"/>
                <a:cs typeface="Arial" panose="020B0604020202020204" pitchFamily="34" charset="0"/>
              </a:rPr>
              <a:t>Lav nyt dias/slide (hhv. 2010- + 2013- og 2016-version) </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p:txBody>
      </p:sp>
      <p:pic>
        <p:nvPicPr>
          <p:cNvPr id="51" name="Billede 40"/>
          <p:cNvPicPr>
            <a:picLocks noChangeAspect="1"/>
          </p:cNvPicPr>
          <p:nvPr userDrawn="1"/>
        </p:nvPicPr>
        <p:blipFill rotWithShape="1">
          <a:blip r:embed="rId3"/>
          <a:srcRect l="36944" r="2272" b="69429"/>
          <a:stretch/>
        </p:blipFill>
        <p:spPr>
          <a:xfrm>
            <a:off x="4157637" y="2940574"/>
            <a:ext cx="395416" cy="126627"/>
          </a:xfrm>
          <a:prstGeom prst="rect">
            <a:avLst/>
          </a:prstGeom>
        </p:spPr>
      </p:pic>
      <p:sp>
        <p:nvSpPr>
          <p:cNvPr id="52" name="Text Box 48"/>
          <p:cNvSpPr txBox="1">
            <a:spLocks noChangeArrowheads="1"/>
          </p:cNvSpPr>
          <p:nvPr userDrawn="1"/>
        </p:nvSpPr>
        <p:spPr bwMode="auto">
          <a:xfrm>
            <a:off x="2587038" y="2582327"/>
            <a:ext cx="16242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Diastype</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Vælg </a:t>
            </a:r>
            <a:r>
              <a:rPr lang="da-DK" altLang="da-DK" sz="800" b="1" baseline="0" noProof="1">
                <a:solidFill>
                  <a:schemeClr val="tx1"/>
                </a:solidFill>
                <a:latin typeface="+mn-lt"/>
                <a:cs typeface="Arial" panose="020B0604020202020204" pitchFamily="34" charset="0"/>
              </a:rPr>
              <a:t>Layout</a:t>
            </a:r>
            <a:r>
              <a:rPr lang="da-DK"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53" name="Text Box 48"/>
          <p:cNvSpPr txBox="1">
            <a:spLocks noChangeArrowheads="1"/>
          </p:cNvSpPr>
          <p:nvPr userDrawn="1"/>
        </p:nvSpPr>
        <p:spPr bwMode="auto">
          <a:xfrm>
            <a:off x="2576655" y="3571524"/>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Skrift</a:t>
            </a:r>
            <a:br>
              <a:rPr lang="da-DK" sz="1000" b="1" noProof="1">
                <a:solidFill>
                  <a:schemeClr val="tx1"/>
                </a:solidFill>
                <a:latin typeface="+mn-lt"/>
                <a:cs typeface="Arial" panose="020B0604020202020204" pitchFamily="34" charset="0"/>
              </a:rPr>
            </a:br>
            <a:r>
              <a:rPr lang="da-DK" altLang="da-DK" sz="800" b="0" noProof="1">
                <a:solidFill>
                  <a:schemeClr val="tx1"/>
                </a:solidFill>
                <a:latin typeface="+mn-lt"/>
                <a:cs typeface="Arial" panose="020B0604020202020204" pitchFamily="34" charset="0"/>
              </a:rPr>
              <a:t>KU Anvender skriften Microsoft New Tai Lue i PowerPoint.</a:t>
            </a:r>
            <a:endParaRPr lang="da-DK" altLang="da-DK" sz="800" b="0" baseline="0" noProof="1">
              <a:solidFill>
                <a:schemeClr val="tx1"/>
              </a:solidFill>
              <a:latin typeface="+mn-lt"/>
              <a:cs typeface="Arial" panose="020B0604020202020204" pitchFamily="34" charset="0"/>
            </a:endParaRPr>
          </a:p>
        </p:txBody>
      </p:sp>
      <p:sp>
        <p:nvSpPr>
          <p:cNvPr id="54"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0"/>
              </a:spcAft>
              <a:defRPr/>
            </a:pPr>
            <a:r>
              <a:rPr lang="da-DK" sz="1000" b="1" noProof="1">
                <a:solidFill>
                  <a:schemeClr val="tx1"/>
                </a:solidFill>
                <a:latin typeface="+mj-lt"/>
                <a:cs typeface="Arial" panose="020B0604020202020204" pitchFamily="34" charset="0"/>
              </a:rPr>
              <a:t>Gitter- og 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se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Klik på </a:t>
            </a:r>
            <a:r>
              <a:rPr lang="da-DK" sz="800" b="1" noProof="1">
                <a:solidFill>
                  <a:schemeClr val="tx1"/>
                </a:solidFill>
                <a:latin typeface="+mj-lt"/>
                <a:cs typeface="Arial" panose="020B0604020202020204" pitchFamily="34" charset="0"/>
              </a:rPr>
              <a:t>Vis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Vælg </a:t>
            </a:r>
            <a:r>
              <a:rPr lang="da-DK" sz="800" b="1" noProof="1">
                <a:solidFill>
                  <a:schemeClr val="tx1"/>
                </a:solidFill>
                <a:latin typeface="+mj-lt"/>
                <a:cs typeface="Arial" panose="020B0604020202020204" pitchFamily="34" charset="0"/>
              </a:rPr>
              <a:t>Gitterlinjer</a:t>
            </a:r>
            <a:r>
              <a:rPr lang="da-DK" sz="800" b="0" noProof="1">
                <a:solidFill>
                  <a:schemeClr val="tx1"/>
                </a:solidFill>
                <a:latin typeface="+mj-lt"/>
                <a:cs typeface="Arial" panose="020B0604020202020204" pitchFamily="34" charset="0"/>
              </a:rPr>
              <a:t> og/eller </a:t>
            </a:r>
            <a:r>
              <a:rPr lang="da-DK" sz="800" b="1" noProof="1">
                <a:solidFill>
                  <a:schemeClr val="tx1"/>
                </a:solidFill>
                <a:latin typeface="+mj-lt"/>
                <a:cs typeface="Arial" panose="020B0604020202020204" pitchFamily="34" charset="0"/>
              </a:rPr>
              <a:t>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etablere flere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Før musen over en eksisterende hjælpelinje og klik på linjen (koordinater på linjen vises)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Hold </a:t>
            </a:r>
            <a:r>
              <a:rPr lang="da-DK" sz="800" b="1" noProof="1">
                <a:solidFill>
                  <a:schemeClr val="tx1"/>
                </a:solidFill>
                <a:latin typeface="+mj-lt"/>
                <a:cs typeface="Arial" panose="020B0604020202020204" pitchFamily="34" charset="0"/>
              </a:rPr>
              <a:t>CTRL</a:t>
            </a:r>
            <a:r>
              <a:rPr lang="da-DK" sz="800" b="0" noProof="1">
                <a:solidFill>
                  <a:schemeClr val="tx1"/>
                </a:solidFill>
                <a:latin typeface="+mj-lt"/>
                <a:cs typeface="Arial" panose="020B0604020202020204" pitchFamily="34" charset="0"/>
              </a:rPr>
              <a:t> nede, mens du flytter placeringen af den eksisterende linje (tilføjer en ny)</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Tryk </a:t>
            </a:r>
            <a:r>
              <a:rPr lang="da-DK" sz="800" b="1" noProof="1">
                <a:solidFill>
                  <a:schemeClr val="tx1"/>
                </a:solidFill>
                <a:latin typeface="+mj-lt"/>
                <a:cs typeface="Arial" panose="020B0604020202020204" pitchFamily="34" charset="0"/>
              </a:rPr>
              <a:t>Alt + F9</a:t>
            </a:r>
            <a:r>
              <a:rPr lang="da-DK" sz="800" b="0" noProof="1">
                <a:solidFill>
                  <a:schemeClr val="tx1"/>
                </a:solidFill>
                <a:latin typeface="+mj-lt"/>
                <a:cs typeface="Arial" panose="020B0604020202020204" pitchFamily="34" charset="0"/>
              </a:rPr>
              <a:t> for hurtig visning af hjælpelinjer</a:t>
            </a:r>
          </a:p>
        </p:txBody>
      </p:sp>
      <p:sp>
        <p:nvSpPr>
          <p:cNvPr id="55" name="Text Box 48"/>
          <p:cNvSpPr txBox="1">
            <a:spLocks noChangeArrowheads="1"/>
          </p:cNvSpPr>
          <p:nvPr userDrawn="1"/>
        </p:nvSpPr>
        <p:spPr bwMode="auto">
          <a:xfrm>
            <a:off x="4728822" y="4141417"/>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billede</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På layouts med billedholder: Klik på ikon og vælg </a:t>
            </a:r>
            <a:r>
              <a:rPr lang="da-DK" sz="800" b="1" noProof="1">
                <a:solidFill>
                  <a:schemeClr val="tx1"/>
                </a:solidFill>
                <a:latin typeface="+mj-lt"/>
                <a:cs typeface="Arial" panose="020B0604020202020204" pitchFamily="34" charset="0"/>
              </a:rPr>
              <a:t>Indsæt</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Teksten ”Klik her, hvis du vil udskifte billedet” bliver ikke vist i din præsentation.  </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Du kan hente KU-billeder, som er tilpasset og minimeret til henholdsvis 4:3- og 16:9-format via dette link:</a:t>
            </a:r>
            <a:br>
              <a:rPr lang="da-DK" sz="800" b="0"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 </a:t>
            </a:r>
            <a:r>
              <a:rPr lang="da-DK" sz="800" b="0" noProof="1">
                <a:solidFill>
                  <a:schemeClr val="accent4"/>
                </a:solidFill>
                <a:latin typeface="+mj-lt"/>
                <a:cs typeface="Arial" panose="020B0604020202020204" pitchFamily="34" charset="0"/>
                <a:hlinkClick r:id="rId4"/>
              </a:rPr>
              <a:t>http://image.ku.dk/lightbox/211/13407586855728741badb20/</a:t>
            </a:r>
            <a:r>
              <a:rPr lang="da-DK" sz="800" b="0" baseline="0" noProof="1">
                <a:solidFill>
                  <a:schemeClr val="accent4"/>
                </a:solidFill>
                <a:latin typeface="+mj-lt"/>
                <a:cs typeface="Arial" panose="020B0604020202020204" pitchFamily="34" charset="0"/>
                <a:hlinkClick r:id="rId4"/>
              </a:rPr>
              <a:t> </a:t>
            </a:r>
            <a:endParaRPr lang="da-DK"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Vælg slideshow-visning for at gøre linket aktivt.</a:t>
            </a:r>
          </a:p>
        </p:txBody>
      </p:sp>
      <p:sp>
        <p:nvSpPr>
          <p:cNvPr id="56" name="Text Box 48"/>
          <p:cNvSpPr txBox="1">
            <a:spLocks noChangeArrowheads="1"/>
          </p:cNvSpPr>
          <p:nvPr userDrawn="1"/>
        </p:nvSpPr>
        <p:spPr bwMode="auto">
          <a:xfrm>
            <a:off x="6691561" y="1640495"/>
            <a:ext cx="163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Billedstørrelser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De optimale billedstørrelser 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4:3-format: 1.500 x 1.073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Gem billederne i 72 dpi og i ”jpg-medium-kvalitet”</a:t>
            </a:r>
          </a:p>
        </p:txBody>
      </p:sp>
      <p:sp>
        <p:nvSpPr>
          <p:cNvPr id="57"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Beskær billede</a:t>
            </a:r>
            <a:br>
              <a:rPr lang="da-DK" sz="1000" b="1" noProof="1">
                <a:solidFill>
                  <a:schemeClr val="tx1"/>
                </a:solidFill>
                <a:latin typeface="+mj-lt"/>
                <a:cs typeface="Arial" panose="020B0604020202020204" pitchFamily="34" charset="0"/>
              </a:rPr>
            </a:br>
            <a:r>
              <a:rPr lang="da-DK" sz="800" b="1" noProof="1">
                <a:solidFill>
                  <a:schemeClr val="tx1"/>
                </a:solidFill>
                <a:latin typeface="+mj-lt"/>
                <a:cs typeface="Arial" panose="020B0604020202020204" pitchFamily="34" charset="0"/>
              </a:rPr>
              <a:t>1</a:t>
            </a:r>
            <a:r>
              <a:rPr lang="da-DK" sz="800" b="0" noProof="1">
                <a:solidFill>
                  <a:schemeClr val="tx1"/>
                </a:solidFill>
                <a:latin typeface="+mj-lt"/>
                <a:cs typeface="Arial" panose="020B0604020202020204" pitchFamily="34" charset="0"/>
              </a:rPr>
              <a:t>. Klik </a:t>
            </a:r>
            <a:r>
              <a:rPr lang="da-DK" sz="800" b="1" noProof="1">
                <a:solidFill>
                  <a:schemeClr val="tx1"/>
                </a:solidFill>
                <a:latin typeface="+mj-lt"/>
                <a:cs typeface="Arial" panose="020B0604020202020204" pitchFamily="34" charset="0"/>
              </a:rPr>
              <a:t>Beskær</a:t>
            </a:r>
            <a:r>
              <a:rPr lang="da-DK" sz="800" b="0" noProof="1">
                <a:solidFill>
                  <a:schemeClr val="tx1"/>
                </a:solidFill>
                <a:latin typeface="+mj-lt"/>
                <a:cs typeface="Arial" panose="020B0604020202020204" pitchFamily="34" charset="0"/>
              </a:rPr>
              <a:t> for at ændre billedets fokus/størrelse</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Ønsker du at skalere billedet, så hold </a:t>
            </a:r>
            <a:r>
              <a:rPr lang="da-DK" sz="800" b="1" noProof="1">
                <a:solidFill>
                  <a:schemeClr val="tx1"/>
                </a:solidFill>
                <a:latin typeface="+mj-lt"/>
                <a:cs typeface="Arial" panose="020B0604020202020204" pitchFamily="34" charset="0"/>
              </a:rPr>
              <a:t>SHIFT</a:t>
            </a:r>
            <a:r>
              <a:rPr lang="da-DK" sz="800" b="0" noProof="1">
                <a:solidFill>
                  <a:schemeClr val="tx1"/>
                </a:solidFill>
                <a:latin typeface="+mj-lt"/>
                <a:cs typeface="Arial" panose="020B0604020202020204" pitchFamily="34" charset="0"/>
              </a:rPr>
              <a:t>-knappen nede, mens du trækker i billedets hjørner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3. </a:t>
            </a:r>
            <a:r>
              <a:rPr lang="da-DK" sz="800" b="0" noProof="1">
                <a:solidFill>
                  <a:schemeClr val="tx1"/>
                </a:solidFill>
                <a:latin typeface="+mj-lt"/>
                <a:cs typeface="Arial" panose="020B0604020202020204" pitchFamily="34" charset="0"/>
              </a:rPr>
              <a:t>Højreklik på billedet og vælg </a:t>
            </a:r>
            <a:r>
              <a:rPr lang="da-DK" sz="800" b="1" noProof="1">
                <a:solidFill>
                  <a:schemeClr val="tx1"/>
                </a:solidFill>
                <a:latin typeface="+mj-lt"/>
                <a:cs typeface="Arial" panose="020B0604020202020204" pitchFamily="34" charset="0"/>
              </a:rPr>
              <a:t>Placer bagerst</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Hvis du sletter billedet og indsætter et nyt, kan billedet lægge sig foran tekst og grafik. Hvis dette sker, skal du vælge billedet, højreklikke og vælge </a:t>
            </a:r>
            <a:r>
              <a:rPr lang="da-DK" sz="800" b="1" noProof="1">
                <a:solidFill>
                  <a:schemeClr val="tx1"/>
                </a:solidFill>
                <a:latin typeface="+mj-lt"/>
                <a:cs typeface="Arial" panose="020B0604020202020204" pitchFamily="34" charset="0"/>
              </a:rPr>
              <a:t>Placer bagerst</a:t>
            </a:r>
          </a:p>
        </p:txBody>
      </p:sp>
      <p:sp>
        <p:nvSpPr>
          <p:cNvPr id="58" name="Text Box 48"/>
          <p:cNvSpPr txBox="1">
            <a:spLocks noChangeArrowheads="1"/>
          </p:cNvSpPr>
          <p:nvPr userDrawn="1"/>
        </p:nvSpPr>
        <p:spPr bwMode="auto">
          <a:xfrm>
            <a:off x="6691561" y="4765322"/>
            <a:ext cx="1634624" cy="88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Skabelonens farver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Du kan vælge mellem en række farver til baggrunde og grafer.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Højreklik på den flade, du vil skifte farve på, og derefter malerbøtte-ikonet (Fyldfarve til figur)</a:t>
            </a:r>
          </a:p>
        </p:txBody>
      </p:sp>
      <p:sp>
        <p:nvSpPr>
          <p:cNvPr id="59"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Mere information</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Se</a:t>
            </a:r>
            <a:r>
              <a:rPr lang="da-DK" sz="800" b="0" baseline="0" noProof="1">
                <a:solidFill>
                  <a:schemeClr val="tx1"/>
                </a:solidFill>
                <a:latin typeface="+mj-lt"/>
                <a:cs typeface="Arial" panose="020B0604020202020204" pitchFamily="34" charset="0"/>
              </a:rPr>
              <a:t> designguiden</a:t>
            </a:r>
            <a:r>
              <a:rPr lang="da-DK" sz="800" b="0" noProof="1">
                <a:solidFill>
                  <a:schemeClr val="tx1"/>
                </a:solidFill>
                <a:latin typeface="+mj-lt"/>
                <a:cs typeface="Arial" panose="020B0604020202020204" pitchFamily="34" charset="0"/>
              </a:rPr>
              <a:t> på</a:t>
            </a:r>
            <a:r>
              <a:rPr lang="da-DK" sz="800" b="0" baseline="0" noProof="1">
                <a:solidFill>
                  <a:schemeClr val="tx1"/>
                </a:solidFill>
                <a:latin typeface="+mj-lt"/>
                <a:cs typeface="Arial" panose="020B0604020202020204" pitchFamily="34" charset="0"/>
              </a:rPr>
              <a:t/>
            </a:r>
            <a:br>
              <a:rPr lang="da-DK" sz="800" b="0" baseline="0" noProof="1">
                <a:solidFill>
                  <a:schemeClr val="tx1"/>
                </a:solidFill>
                <a:latin typeface="+mj-lt"/>
                <a:cs typeface="Arial" panose="020B0604020202020204" pitchFamily="34" charset="0"/>
              </a:rPr>
            </a:br>
            <a:r>
              <a:rPr lang="da-DK" sz="800" b="0" noProof="1">
                <a:solidFill>
                  <a:schemeClr val="accent4"/>
                </a:solidFill>
                <a:latin typeface="+mj-lt"/>
                <a:cs typeface="Arial" panose="020B0604020202020204" pitchFamily="34" charset="0"/>
                <a:hlinkClick r:id="rId2"/>
              </a:rPr>
              <a:t>www.designguide.ku.dk/ku/</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skabeloner/powerpoint/</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praesentationer/</a:t>
            </a:r>
            <a:endParaRPr lang="da-DK" sz="800" b="0" noProof="1">
              <a:solidFill>
                <a:schemeClr val="accent4"/>
              </a:solidFill>
              <a:latin typeface="+mj-lt"/>
              <a:cs typeface="Arial" panose="020B0604020202020204" pitchFamily="34" charset="0"/>
            </a:endParaRPr>
          </a:p>
        </p:txBody>
      </p:sp>
      <p:pic>
        <p:nvPicPr>
          <p:cNvPr id="60" name="Billede 25"/>
          <p:cNvPicPr>
            <a:picLocks noChangeAspect="1"/>
          </p:cNvPicPr>
          <p:nvPr userDrawn="1"/>
        </p:nvPicPr>
        <p:blipFill>
          <a:blip r:embed="rId5"/>
          <a:stretch>
            <a:fillRect/>
          </a:stretch>
        </p:blipFill>
        <p:spPr>
          <a:xfrm>
            <a:off x="6268044" y="4201412"/>
            <a:ext cx="257327" cy="275280"/>
          </a:xfrm>
          <a:prstGeom prst="rect">
            <a:avLst/>
          </a:prstGeom>
        </p:spPr>
      </p:pic>
      <p:pic>
        <p:nvPicPr>
          <p:cNvPr id="61" name="Billede 36"/>
          <p:cNvPicPr>
            <a:picLocks noChangeAspect="1"/>
          </p:cNvPicPr>
          <p:nvPr userDrawn="1"/>
        </p:nvPicPr>
        <p:blipFill>
          <a:blip r:embed="rId6"/>
          <a:stretch>
            <a:fillRect/>
          </a:stretch>
        </p:blipFill>
        <p:spPr>
          <a:xfrm>
            <a:off x="8223538" y="2795378"/>
            <a:ext cx="288708" cy="275280"/>
          </a:xfrm>
          <a:prstGeom prst="rect">
            <a:avLst/>
          </a:prstGeom>
        </p:spPr>
      </p:pic>
      <p:pic>
        <p:nvPicPr>
          <p:cNvPr id="62" name="Billede 37"/>
          <p:cNvPicPr>
            <a:picLocks noChangeAspect="1"/>
          </p:cNvPicPr>
          <p:nvPr userDrawn="1"/>
        </p:nvPicPr>
        <p:blipFill>
          <a:blip r:embed="rId7"/>
          <a:stretch>
            <a:fillRect/>
          </a:stretch>
        </p:blipFill>
        <p:spPr>
          <a:xfrm>
            <a:off x="8241826" y="3187789"/>
            <a:ext cx="223122" cy="228843"/>
          </a:xfrm>
          <a:prstGeom prst="rect">
            <a:avLst/>
          </a:prstGeom>
        </p:spPr>
      </p:pic>
      <p:sp>
        <p:nvSpPr>
          <p:cNvPr id="63" name="Text Box 48"/>
          <p:cNvSpPr txBox="1">
            <a:spLocks noChangeArrowheads="1"/>
          </p:cNvSpPr>
          <p:nvPr userDrawn="1"/>
        </p:nvSpPr>
        <p:spPr bwMode="auto">
          <a:xfrm>
            <a:off x="2564067"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Under knappen </a:t>
            </a:r>
            <a:r>
              <a:rPr lang="da-DK" altLang="da-DK" sz="800" b="1" baseline="0" noProof="1">
                <a:solidFill>
                  <a:schemeClr val="tx1"/>
                </a:solidFill>
                <a:latin typeface="+mn-lt"/>
                <a:cs typeface="Arial" panose="020B0604020202020204" pitchFamily="34" charset="0"/>
              </a:rPr>
              <a:t>Nyt dias/Nyt slide</a:t>
            </a:r>
            <a:r>
              <a:rPr lang="da-DK" altLang="da-DK" sz="800" baseline="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a:t>
            </a:r>
            <a:endParaRPr lang="da-DK" altLang="da-DK" sz="800" noProof="1">
              <a:solidFill>
                <a:schemeClr val="tx1"/>
              </a:solidFill>
              <a:latin typeface="+mn-lt"/>
              <a:cs typeface="Arial" panose="020B0604020202020204" pitchFamily="34" charset="0"/>
            </a:endParaRPr>
          </a:p>
        </p:txBody>
      </p:sp>
      <p:pic>
        <p:nvPicPr>
          <p:cNvPr id="64" name="Billede 39"/>
          <p:cNvPicPr>
            <a:picLocks noChangeAspect="1"/>
          </p:cNvPicPr>
          <p:nvPr userDrawn="1"/>
        </p:nvPicPr>
        <p:blipFill rotWithShape="1">
          <a:blip r:embed="rId3"/>
          <a:srcRect l="2931" r="60888"/>
          <a:stretch/>
        </p:blipFill>
        <p:spPr>
          <a:xfrm>
            <a:off x="4231619" y="1844048"/>
            <a:ext cx="235367" cy="418987"/>
          </a:xfrm>
          <a:prstGeom prst="rect">
            <a:avLst/>
          </a:prstGeom>
        </p:spPr>
      </p:pic>
      <p:sp>
        <p:nvSpPr>
          <p:cNvPr id="65" name="Freeform 10"/>
          <p:cNvSpPr>
            <a:spLocks noChangeAspect="1"/>
          </p:cNvSpPr>
          <p:nvPr userDrawn="1"/>
        </p:nvSpPr>
        <p:spPr>
          <a:xfrm rot="19800000">
            <a:off x="44040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66" name="Freeform 10"/>
          <p:cNvSpPr>
            <a:spLocks noChangeAspect="1"/>
          </p:cNvSpPr>
          <p:nvPr userDrawn="1"/>
        </p:nvSpPr>
        <p:spPr>
          <a:xfrm rot="19800000">
            <a:off x="44164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Tree>
    <p:extLst>
      <p:ext uri="{BB962C8B-B14F-4D97-AF65-F5344CB8AC3E}">
        <p14:creationId xmlns:p14="http://schemas.microsoft.com/office/powerpoint/2010/main" val="274027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højre ">
    <p:spTree>
      <p:nvGrpSpPr>
        <p:cNvPr id="1" name=""/>
        <p:cNvGrpSpPr/>
        <p:nvPr/>
      </p:nvGrpSpPr>
      <p:grpSpPr>
        <a:xfrm>
          <a:off x="0" y="0"/>
          <a:ext cx="0" cy="0"/>
          <a:chOff x="0" y="0"/>
          <a:chExt cx="0" cy="0"/>
        </a:xfrm>
      </p:grpSpPr>
      <p:sp>
        <p:nvSpPr>
          <p:cNvPr id="12" name="Pladsholder til billede 9"/>
          <p:cNvSpPr>
            <a:spLocks noGrp="1"/>
          </p:cNvSpPr>
          <p:nvPr>
            <p:ph type="pic" sz="quarter" idx="14" hasCustomPrompt="1"/>
          </p:nvPr>
        </p:nvSpPr>
        <p:spPr>
          <a:xfrm>
            <a:off x="8804" y="0"/>
            <a:ext cx="12192000" cy="6858000"/>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br>
              <a:rPr lang="da-DK" dirty="0"/>
            </a:br>
            <a:r>
              <a:rPr lang="da-DK" dirty="0"/>
              <a:t> </a:t>
            </a:r>
          </a:p>
        </p:txBody>
      </p:sp>
      <p:sp>
        <p:nvSpPr>
          <p:cNvPr id="2" name="Titel 2"/>
          <p:cNvSpPr>
            <a:spLocks noGrp="1"/>
          </p:cNvSpPr>
          <p:nvPr>
            <p:ph type="ctrTitle"/>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164"/>
            <a:ext cx="814976" cy="176797"/>
          </a:xfrm>
        </p:spPr>
        <p:txBody>
          <a:bodyPr/>
          <a:lstStyle>
            <a:lvl1pPr>
              <a:defRPr sz="100">
                <a:solidFill>
                  <a:schemeClr val="bg1"/>
                </a:solidFill>
              </a:defRPr>
            </a:lvl1pPr>
          </a:lstStyle>
          <a:p>
            <a:fld id="{C333159E-FBB4-453B-BB73-EC3ABA0B9EC3}" type="datetime1">
              <a:rPr lang="da-DK" smtClean="0"/>
              <a:t>12-09-2022</a:t>
            </a:fld>
            <a:endParaRPr lang="da-DK" dirty="0"/>
          </a:p>
        </p:txBody>
      </p:sp>
      <p:sp>
        <p:nvSpPr>
          <p:cNvPr id="5" name="Pladsholder til sidefod 4"/>
          <p:cNvSpPr>
            <a:spLocks noGrp="1"/>
          </p:cNvSpPr>
          <p:nvPr>
            <p:ph type="ftr" sz="quarter" idx="11"/>
          </p:nvPr>
        </p:nvSpPr>
        <p:spPr>
          <a:xfrm>
            <a:off x="3236495" y="-385164"/>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164"/>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5" name="Pladsholder til tekst 14"/>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0" name="Titel 1"/>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034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72EBC29C-0917-4C4D-9E80-3B6188930562}" type="datetime1">
              <a:rPr lang="da-DK" smtClean="0"/>
              <a:t>12-09-2022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aseline="0"/>
            </a:lvl1pPr>
          </a:lstStyle>
          <a:p>
            <a:pPr lvl="0"/>
            <a:r>
              <a:rPr lang="da-DK" dirty="0"/>
              <a:t>Navn på oplægsholder, KU-enhed, sted og dato</a:t>
            </a:r>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62967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segl stor ">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8880D59A-D7B0-4B9B-8B78-E4C3DDBABBD4}" type="datetime1">
              <a:rPr lang="da-DK" smtClean="0"/>
              <a:t>12-09-2022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da-DK" dirty="0"/>
              <a:t>master</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4281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segl lille ">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DACD5312-4BB5-4AD3-ABB6-C66798F20444}" type="datetime1">
              <a:rPr lang="da-DK" smtClean="0"/>
              <a:t>12-09-2022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169068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5186"/>
          </a:xfrm>
        </p:spPr>
        <p:txBody>
          <a:bodyPr/>
          <a:lstStyle/>
          <a:p>
            <a:pPr lvl="0"/>
            <a:r>
              <a:rPr lang="da-DK" dirty="0"/>
              <a:t>Klik for at tilføje overskrift</a:t>
            </a:r>
          </a:p>
        </p:txBody>
      </p:sp>
      <p:sp>
        <p:nvSpPr>
          <p:cNvPr id="3" name="Pladsholder til indhold 2"/>
          <p:cNvSpPr>
            <a:spLocks noGrp="1"/>
          </p:cNvSpPr>
          <p:nvPr>
            <p:ph idx="1" hasCustomPrompt="1"/>
          </p:nvPr>
        </p:nvSpPr>
        <p:spPr>
          <a:xfrm>
            <a:off x="588963" y="1635125"/>
            <a:ext cx="11012488" cy="4675188"/>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a:lvl4pPr>
          </a:lstStyle>
          <a:p>
            <a:pPr lvl="0"/>
            <a:r>
              <a:rPr lang="da-DK" dirty="0"/>
              <a:t>Klik for at indsætte tekst</a:t>
            </a:r>
          </a:p>
          <a:p>
            <a:pPr lvl="1"/>
            <a:r>
              <a:rPr lang="da-DK" dirty="0"/>
              <a:t>Andet niveau</a:t>
            </a:r>
          </a:p>
          <a:p>
            <a:pPr lvl="2"/>
            <a:r>
              <a:rPr lang="da-DK" dirty="0"/>
              <a:t>Tredje niveau</a:t>
            </a:r>
          </a:p>
        </p:txBody>
      </p:sp>
      <p:sp>
        <p:nvSpPr>
          <p:cNvPr id="4" name="Pladsholder til dato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el og to indholdsobjekter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8535" cy="4675187"/>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stStyle>
          <a:p>
            <a:pPr lvl="0"/>
            <a:r>
              <a:rPr lang="da-DK" dirty="0"/>
              <a:t>Klik for at indsætte tekst</a:t>
            </a:r>
          </a:p>
          <a:p>
            <a:pPr lvl="1"/>
            <a:r>
              <a:rPr lang="da-DK" dirty="0"/>
              <a:t>Andet niveau</a:t>
            </a:r>
          </a:p>
          <a:p>
            <a:pPr lvl="2"/>
            <a:r>
              <a:rPr lang="da-DK" dirty="0"/>
              <a:t>Tredje niveau</a:t>
            </a:r>
          </a:p>
          <a:p>
            <a:pPr lvl="3"/>
            <a:endParaRPr lang="da-DK" dirty="0"/>
          </a:p>
        </p:txBody>
      </p:sp>
      <p:sp>
        <p:nvSpPr>
          <p:cNvPr id="4" name="Pladsholder til indhold 3"/>
          <p:cNvSpPr>
            <a:spLocks noGrp="1"/>
          </p:cNvSpPr>
          <p:nvPr>
            <p:ph sz="half" idx="2" hasCustomPrompt="1"/>
          </p:nvPr>
        </p:nvSpPr>
        <p:spPr>
          <a:xfrm>
            <a:off x="6244502" y="1635125"/>
            <a:ext cx="5356948" cy="4675187"/>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lang="da-DK" dirty="0" smtClean="0"/>
            </a:lvl4pPr>
            <a:lvl5pPr>
              <a:defRPr lang="da-DK" dirty="0"/>
            </a:lvl5pPr>
            <a:lvl8pPr marL="719138" indent="0">
              <a:buNone/>
              <a:defRPr/>
            </a:lvl8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EE4FFEAA-BA47-4F55-BB2A-ABDD4DBF5CDE}" type="datetime1">
              <a:rPr lang="da-DK" smtClean="0"/>
              <a:t>12-09-2022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75496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dhold og billed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3639" y="1635125"/>
            <a:ext cx="5357812" cy="4675187"/>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5" y="620712"/>
            <a:ext cx="11012486" cy="865187"/>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9398" cy="4675188"/>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7822542C-E4D2-4366-8573-42718107279F}" type="datetime1">
              <a:rPr lang="da-DK" smtClean="0"/>
              <a:t>12-09-2022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5186"/>
          </a:xfrm>
          <a:prstGeom prst="rect">
            <a:avLst/>
          </a:prstGeom>
        </p:spPr>
        <p:txBody>
          <a:bodyPr vert="horz" lIns="0" tIns="0" rIns="0" bIns="0" rtlCol="0" anchor="t" anchorCtr="0">
            <a:noAutofit/>
          </a:bodyPr>
          <a:lstStyle/>
          <a:p>
            <a:r>
              <a:rPr lang="da-DK" dirty="0"/>
              <a:t>Klik for at redigere i master</a:t>
            </a:r>
          </a:p>
        </p:txBody>
      </p:sp>
      <p:sp>
        <p:nvSpPr>
          <p:cNvPr id="3" name="Pladsholder til tekst 2"/>
          <p:cNvSpPr>
            <a:spLocks noGrp="1"/>
          </p:cNvSpPr>
          <p:nvPr>
            <p:ph type="body" idx="1"/>
          </p:nvPr>
        </p:nvSpPr>
        <p:spPr>
          <a:xfrm>
            <a:off x="588964" y="1635125"/>
            <a:ext cx="11012487" cy="4675188"/>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4</a:t>
            </a:r>
          </a:p>
          <a:p>
            <a:pPr lvl="4"/>
            <a:r>
              <a:rPr lang="da-DK" dirty="0"/>
              <a:t>5</a:t>
            </a:r>
          </a:p>
          <a:p>
            <a:pPr lvl="5"/>
            <a:r>
              <a:rPr lang="da-DK" dirty="0"/>
              <a:t>6</a:t>
            </a:r>
          </a:p>
          <a:p>
            <a:pPr lvl="6"/>
            <a:r>
              <a:rPr lang="da-DK" dirty="0"/>
              <a:t>7</a:t>
            </a:r>
          </a:p>
          <a:p>
            <a:pPr lvl="7"/>
            <a:r>
              <a:rPr lang="da-DK" dirty="0"/>
              <a:t>8</a:t>
            </a:r>
          </a:p>
          <a:p>
            <a:pPr lvl="8"/>
            <a:r>
              <a:rPr lang="da-DK" dirty="0"/>
              <a:t>9</a:t>
            </a:r>
          </a:p>
        </p:txBody>
      </p:sp>
      <p:sp>
        <p:nvSpPr>
          <p:cNvPr id="7" name="Rectangle 19"/>
          <p:cNvSpPr/>
          <p:nvPr userDrawn="1"/>
        </p:nvSpPr>
        <p:spPr>
          <a:xfrm>
            <a:off x="0" y="2"/>
            <a:ext cx="12192000" cy="332655"/>
          </a:xfrm>
          <a:prstGeom prst="rect">
            <a:avLst/>
          </a:prstGeom>
          <a:gradFill flip="none" rotWithShape="1">
            <a:gsLst>
              <a:gs pos="0">
                <a:schemeClr val="bg1"/>
              </a:gs>
              <a:gs pos="100000">
                <a:srgbClr val="EEEFEE">
                  <a:alpha val="93000"/>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8" name="Picture 7"/>
          <p:cNvPicPr>
            <a:picLocks noChangeAspect="1"/>
          </p:cNvPicPr>
          <p:nvPr userDrawn="1"/>
        </p:nvPicPr>
        <p:blipFill rotWithShape="1">
          <a:blip r:embed="rId24"/>
          <a:srcRect l="12043" t="11448" r="17199" b="13844"/>
          <a:stretch/>
        </p:blipFill>
        <p:spPr>
          <a:xfrm>
            <a:off x="335534" y="63578"/>
            <a:ext cx="166516" cy="211296"/>
          </a:xfrm>
          <a:prstGeom prst="rect">
            <a:avLst/>
          </a:prstGeom>
        </p:spPr>
      </p:pic>
      <p:pic>
        <p:nvPicPr>
          <p:cNvPr id="9" name="Picture 27"/>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54698" y="96467"/>
            <a:ext cx="2346641" cy="159521"/>
          </a:xfrm>
          <a:prstGeom prst="rect">
            <a:avLst/>
          </a:prstGeom>
        </p:spPr>
      </p:pic>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endParaRPr lang="da-DK" dirty="0"/>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da-DK" smtClean="0"/>
              <a:pPr/>
              <a:t>‹#›</a:t>
            </a:fld>
            <a:endParaRPr lang="da-DK" dirty="0"/>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fld id="{4276E65D-4FB3-40ED-B65A-20F69F4A226A}" type="datetime1">
              <a:rPr lang="da-DK" smtClean="0"/>
              <a:t>12-09-2022</a:t>
            </a:fld>
            <a:endParaRPr lang="da-DK" dirty="0"/>
          </a:p>
        </p:txBody>
      </p:sp>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3" r:id="rId3"/>
    <p:sldLayoutId id="2147483671" r:id="rId4"/>
    <p:sldLayoutId id="2147483659" r:id="rId5"/>
    <p:sldLayoutId id="2147483672" r:id="rId6"/>
    <p:sldLayoutId id="2147483660" r:id="rId7"/>
    <p:sldLayoutId id="2147483662" r:id="rId8"/>
    <p:sldLayoutId id="2147483684" r:id="rId9"/>
    <p:sldLayoutId id="2147483685" r:id="rId10"/>
    <p:sldLayoutId id="2147483677" r:id="rId11"/>
    <p:sldLayoutId id="2147483675" r:id="rId12"/>
    <p:sldLayoutId id="2147483676" r:id="rId13"/>
    <p:sldLayoutId id="2147483678" r:id="rId14"/>
    <p:sldLayoutId id="2147483681" r:id="rId15"/>
    <p:sldLayoutId id="2147483682" r:id="rId16"/>
    <p:sldLayoutId id="2147483683" r:id="rId17"/>
    <p:sldLayoutId id="2147483687" r:id="rId18"/>
    <p:sldLayoutId id="2147483664" r:id="rId19"/>
    <p:sldLayoutId id="2147483665" r:id="rId20"/>
    <p:sldLayoutId id="2147483689" r:id="rId21"/>
    <p:sldLayoutId id="2147483688" r:id="rId22"/>
  </p:sldLayoutIdLst>
  <p:hf hdr="0" ftr="0"/>
  <p:txStyles>
    <p:titleStyle>
      <a:lvl1pPr algn="l" defTabSz="914400" rtl="0" eaLnBrk="1" latinLnBrk="0" hangingPunct="1">
        <a:lnSpc>
          <a:spcPct val="100000"/>
        </a:lnSpc>
        <a:spcBef>
          <a:spcPct val="0"/>
        </a:spcBef>
        <a:buNone/>
        <a:defRPr sz="3000" kern="1200" spc="60" baseline="0">
          <a:solidFill>
            <a:schemeClr val="accent1"/>
          </a:solidFill>
          <a:latin typeface="+mj-lt"/>
          <a:ea typeface="+mj-ea"/>
          <a:cs typeface="+mj-cs"/>
        </a:defRPr>
      </a:lvl1pPr>
    </p:titleStyle>
    <p:bodyStyle>
      <a:lvl1pPr marL="361950" indent="-361950" algn="l" defTabSz="914400" rtl="0" eaLnBrk="1" latinLnBrk="0" hangingPunct="1">
        <a:lnSpc>
          <a:spcPct val="100000"/>
        </a:lnSpc>
        <a:spcBef>
          <a:spcPts val="1000"/>
        </a:spcBef>
        <a:buFont typeface="Arial" panose="020B0604020202020204" pitchFamily="34" charset="0"/>
        <a:buChar char="•"/>
        <a:defRPr lang="da-DK" sz="2400" kern="1200" spc="60" baseline="0" dirty="0" smtClean="0">
          <a:solidFill>
            <a:schemeClr val="tx1"/>
          </a:solidFill>
          <a:latin typeface="+mn-lt"/>
          <a:ea typeface="+mn-ea"/>
          <a:cs typeface="+mn-cs"/>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kern="1200" spc="60" baseline="0" dirty="0" smtClean="0">
          <a:solidFill>
            <a:schemeClr val="tx1"/>
          </a:solidFill>
          <a:latin typeface="+mn-lt"/>
          <a:ea typeface="+mn-ea"/>
          <a:cs typeface="+mn-cs"/>
        </a:defRPr>
      </a:lvl2pPr>
      <a:lvl3pPr marL="1073150" indent="-354013" algn="l" defTabSz="914400" rtl="0" eaLnBrk="1" latinLnBrk="0" hangingPunct="1">
        <a:lnSpc>
          <a:spcPct val="90000"/>
        </a:lnSpc>
        <a:spcBef>
          <a:spcPts val="500"/>
        </a:spcBef>
        <a:buFont typeface="Arial" panose="020B0604020202020204" pitchFamily="34" charset="0"/>
        <a:buChar char="•"/>
        <a:defRPr lang="da-DK" sz="1800" kern="1200" baseline="0" dirty="0" smtClean="0">
          <a:solidFill>
            <a:schemeClr val="tx1"/>
          </a:solidFill>
          <a:latin typeface="+mn-lt"/>
          <a:ea typeface="+mn-ea"/>
          <a:cs typeface="+mn-cs"/>
        </a:defRPr>
      </a:lvl3pPr>
      <a:lvl4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4pPr>
      <a:lvl5pPr marL="719138" indent="354013" algn="l" defTabSz="914400" rtl="0" eaLnBrk="1" latinLnBrk="0" hangingPunct="1">
        <a:lnSpc>
          <a:spcPct val="100000"/>
        </a:lnSpc>
        <a:spcBef>
          <a:spcPts val="500"/>
        </a:spcBef>
        <a:buFont typeface="Arial" panose="020B0604020202020204" pitchFamily="34" charset="0"/>
        <a:buChar char="•"/>
        <a:defRPr lang="da-DK" sz="1800" kern="1200" spc="60" baseline="0" dirty="0" smtClean="0">
          <a:solidFill>
            <a:schemeClr val="tx1"/>
          </a:solidFill>
          <a:latin typeface="+mn-lt"/>
          <a:ea typeface="+mn-ea"/>
          <a:cs typeface="+mn-cs"/>
        </a:defRPr>
      </a:lvl5pPr>
      <a:lvl6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6pPr>
      <a:lvl7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7pPr>
      <a:lvl8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8pPr>
      <a:lvl9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2" pos="7307" userDrawn="1">
          <p15:clr>
            <a:srgbClr val="F26B43"/>
          </p15:clr>
        </p15:guide>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Date Placeholder 2"/>
          <p:cNvSpPr>
            <a:spLocks noGrp="1"/>
          </p:cNvSpPr>
          <p:nvPr>
            <p:ph type="dt" sz="half" idx="10"/>
          </p:nvPr>
        </p:nvSpPr>
        <p:spPr/>
        <p:txBody>
          <a:bodyPr/>
          <a:lstStyle/>
          <a:p>
            <a:fld id="{72EBC29C-0917-4C4D-9E80-3B6188930562}" type="datetime1">
              <a:rPr lang="da-DK" smtClean="0"/>
              <a:t>12-09-2022</a:t>
            </a:fld>
            <a:endParaRPr lang="da-DK" dirty="0"/>
          </a:p>
        </p:txBody>
      </p:sp>
      <p:sp>
        <p:nvSpPr>
          <p:cNvPr id="4" name="Slide Number Placeholder 3"/>
          <p:cNvSpPr>
            <a:spLocks noGrp="1"/>
          </p:cNvSpPr>
          <p:nvPr>
            <p:ph type="sldNum" sz="quarter" idx="12"/>
          </p:nvPr>
        </p:nvSpPr>
        <p:spPr/>
        <p:txBody>
          <a:bodyPr/>
          <a:lstStyle/>
          <a:p>
            <a:fld id="{091A926C-488A-4E3E-9C21-57CAA120E114}" type="slidenum">
              <a:rPr lang="da-DK" smtClean="0"/>
              <a:pPr/>
              <a:t>1</a:t>
            </a:fld>
            <a:endParaRPr lang="da-DK" dirty="0"/>
          </a:p>
        </p:txBody>
      </p:sp>
      <p:sp>
        <p:nvSpPr>
          <p:cNvPr id="5" name="Title 4"/>
          <p:cNvSpPr>
            <a:spLocks noGrp="1"/>
          </p:cNvSpPr>
          <p:nvPr>
            <p:ph type="ctrTitle"/>
          </p:nvPr>
        </p:nvSpPr>
        <p:spPr/>
        <p:txBody>
          <a:bodyPr/>
          <a:lstStyle/>
          <a:p>
            <a:r>
              <a:rPr lang="en-GB" dirty="0" smtClean="0"/>
              <a:t>  </a:t>
            </a:r>
            <a:r>
              <a:rPr lang="en-GB" dirty="0" err="1" smtClean="0"/>
              <a:t>fff</a:t>
            </a:r>
            <a:endParaRPr lang="en-GB" dirty="0"/>
          </a:p>
        </p:txBody>
      </p:sp>
      <p:sp>
        <p:nvSpPr>
          <p:cNvPr id="6" name="Text Placeholder 5"/>
          <p:cNvSpPr>
            <a:spLocks noGrp="1"/>
          </p:cNvSpPr>
          <p:nvPr>
            <p:ph type="body" sz="quarter" idx="13"/>
          </p:nvPr>
        </p:nvSpPr>
        <p:spPr/>
        <p:txBody>
          <a:bodyPr/>
          <a:lstStyle/>
          <a:p>
            <a:pPr algn="ctr"/>
            <a:r>
              <a:rPr lang="en-GB" sz="1600" dirty="0"/>
              <a:t>Den 12.september 2022</a:t>
            </a:r>
          </a:p>
          <a:p>
            <a:pPr algn="ctr"/>
            <a:r>
              <a:rPr lang="en-GB" sz="1600" dirty="0"/>
              <a:t>Dansk </a:t>
            </a:r>
            <a:r>
              <a:rPr lang="en-GB" sz="1600" dirty="0" err="1"/>
              <a:t>Forening</a:t>
            </a:r>
            <a:r>
              <a:rPr lang="en-GB" sz="1600" dirty="0"/>
              <a:t> for </a:t>
            </a:r>
            <a:r>
              <a:rPr lang="en-GB" sz="1600" dirty="0" err="1"/>
              <a:t>Arbejdsret</a:t>
            </a:r>
            <a:endParaRPr lang="en-GB" sz="1600" dirty="0"/>
          </a:p>
          <a:p>
            <a:pPr algn="ctr"/>
            <a:r>
              <a:rPr lang="en-GB" sz="1600" dirty="0"/>
              <a:t> Professor, dr. </a:t>
            </a:r>
            <a:r>
              <a:rPr lang="en-GB" sz="1600" dirty="0" err="1"/>
              <a:t>jur</a:t>
            </a:r>
            <a:r>
              <a:rPr lang="en-GB" sz="1600" dirty="0"/>
              <a:t>. Jens Kristiansen</a:t>
            </a:r>
          </a:p>
        </p:txBody>
      </p:sp>
      <p:sp>
        <p:nvSpPr>
          <p:cNvPr id="7" name="Text Placeholder 6"/>
          <p:cNvSpPr>
            <a:spLocks noGrp="1"/>
          </p:cNvSpPr>
          <p:nvPr>
            <p:ph type="body" sz="quarter" idx="15"/>
          </p:nvPr>
        </p:nvSpPr>
        <p:spPr/>
        <p:txBody>
          <a:bodyPr/>
          <a:lstStyle/>
          <a:p>
            <a:pPr algn="ctr"/>
            <a:r>
              <a:rPr lang="da-DK" sz="2000" b="1" dirty="0"/>
              <a:t>Arbejdskonflikt ved overenskomstfornyelse på det offentlige arbejdsmarked  </a:t>
            </a:r>
            <a:endParaRPr lang="en-GB" sz="2000" b="1" dirty="0"/>
          </a:p>
        </p:txBody>
      </p:sp>
    </p:spTree>
    <p:extLst>
      <p:ext uri="{BB962C8B-B14F-4D97-AF65-F5344CB8AC3E}">
        <p14:creationId xmlns:p14="http://schemas.microsoft.com/office/powerpoint/2010/main" val="118180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Forligsinstitutionens</a:t>
            </a:r>
            <a:r>
              <a:rPr lang="en-GB" sz="2800" dirty="0"/>
              <a:t> </a:t>
            </a:r>
            <a:r>
              <a:rPr lang="en-GB" sz="2800" dirty="0" err="1"/>
              <a:t>rolle</a:t>
            </a:r>
            <a:r>
              <a:rPr lang="en-GB" sz="2800" dirty="0"/>
              <a:t> </a:t>
            </a:r>
            <a:r>
              <a:rPr lang="en-GB" sz="2800" dirty="0" err="1"/>
              <a:t>ved</a:t>
            </a:r>
            <a:r>
              <a:rPr lang="en-GB" sz="2800" dirty="0"/>
              <a:t> </a:t>
            </a:r>
            <a:r>
              <a:rPr lang="en-GB" sz="2800" dirty="0" err="1"/>
              <a:t>overenskomstfornyelser</a:t>
            </a:r>
            <a:endParaRPr lang="en-GB" sz="2800" dirty="0"/>
          </a:p>
        </p:txBody>
      </p:sp>
      <p:sp>
        <p:nvSpPr>
          <p:cNvPr id="3" name="Content Placeholder 2"/>
          <p:cNvSpPr>
            <a:spLocks noGrp="1"/>
          </p:cNvSpPr>
          <p:nvPr>
            <p:ph sz="half" idx="1"/>
          </p:nvPr>
        </p:nvSpPr>
        <p:spPr/>
        <p:txBody>
          <a:bodyPr/>
          <a:lstStyle/>
          <a:p>
            <a:pPr marL="0" indent="0">
              <a:buNone/>
            </a:pPr>
            <a:r>
              <a:rPr lang="en-GB" sz="2000" b="1" dirty="0" err="1"/>
              <a:t>Det</a:t>
            </a:r>
            <a:r>
              <a:rPr lang="en-GB" sz="2000" b="1" dirty="0"/>
              <a:t> </a:t>
            </a:r>
            <a:r>
              <a:rPr lang="en-GB" sz="2000" b="1" dirty="0" err="1"/>
              <a:t>offentlige</a:t>
            </a:r>
            <a:r>
              <a:rPr lang="en-GB" sz="2000" b="1" dirty="0"/>
              <a:t> </a:t>
            </a:r>
            <a:r>
              <a:rPr lang="en-GB" sz="2000" b="1" dirty="0" err="1"/>
              <a:t>område</a:t>
            </a:r>
            <a:endParaRPr lang="en-GB" sz="2000" b="1" dirty="0"/>
          </a:p>
          <a:p>
            <a:pPr marL="0" indent="0">
              <a:buNone/>
            </a:pPr>
            <a:endParaRPr lang="en-GB" sz="2000" dirty="0"/>
          </a:p>
          <a:p>
            <a:r>
              <a:rPr lang="en-GB" sz="2000" b="1" dirty="0" err="1"/>
              <a:t>Forligsinstitutionen</a:t>
            </a:r>
            <a:r>
              <a:rPr lang="en-GB" sz="2000" dirty="0"/>
              <a:t> </a:t>
            </a:r>
            <a:r>
              <a:rPr lang="en-GB" sz="2000" dirty="0" err="1"/>
              <a:t>indtager</a:t>
            </a:r>
            <a:r>
              <a:rPr lang="en-GB" sz="2000" dirty="0"/>
              <a:t> </a:t>
            </a:r>
            <a:r>
              <a:rPr lang="en-GB" sz="2000" dirty="0" err="1"/>
              <a:t>en</a:t>
            </a:r>
            <a:r>
              <a:rPr lang="en-GB" sz="2000" dirty="0"/>
              <a:t> </a:t>
            </a:r>
            <a:r>
              <a:rPr lang="en-GB" sz="2000" dirty="0" err="1"/>
              <a:t>skiftende</a:t>
            </a:r>
            <a:r>
              <a:rPr lang="en-GB" sz="2000" dirty="0"/>
              <a:t> </a:t>
            </a:r>
            <a:r>
              <a:rPr lang="en-GB" sz="2000" dirty="0" err="1"/>
              <a:t>rolle</a:t>
            </a:r>
            <a:r>
              <a:rPr lang="en-GB" sz="2000" dirty="0"/>
              <a:t> </a:t>
            </a:r>
            <a:r>
              <a:rPr lang="en-GB" sz="2000" dirty="0" err="1"/>
              <a:t>ved</a:t>
            </a:r>
            <a:r>
              <a:rPr lang="en-GB" sz="2000" dirty="0"/>
              <a:t> </a:t>
            </a:r>
            <a:r>
              <a:rPr lang="en-GB" sz="2000" dirty="0" err="1"/>
              <a:t>fornyelser</a:t>
            </a:r>
            <a:r>
              <a:rPr lang="en-GB" sz="2000" dirty="0"/>
              <a:t> </a:t>
            </a:r>
          </a:p>
          <a:p>
            <a:pPr marL="0" indent="0">
              <a:buNone/>
            </a:pPr>
            <a:endParaRPr lang="en-GB" sz="800" dirty="0"/>
          </a:p>
          <a:p>
            <a:r>
              <a:rPr lang="en-GB" sz="2000" dirty="0"/>
              <a:t>Ingen tradition for at </a:t>
            </a:r>
            <a:r>
              <a:rPr lang="en-GB" sz="2000" b="1" dirty="0" err="1"/>
              <a:t>sammenkæde</a:t>
            </a:r>
            <a:r>
              <a:rPr lang="en-GB" sz="2000" dirty="0"/>
              <a:t> </a:t>
            </a:r>
            <a:r>
              <a:rPr lang="en-GB" sz="2000" dirty="0" err="1"/>
              <a:t>forhandlingsresultater</a:t>
            </a:r>
            <a:endParaRPr lang="en-GB" sz="2000" dirty="0"/>
          </a:p>
          <a:p>
            <a:pPr marL="0" indent="0">
              <a:buNone/>
            </a:pPr>
            <a:endParaRPr lang="en-GB" sz="800" dirty="0"/>
          </a:p>
          <a:p>
            <a:r>
              <a:rPr lang="en-GB" sz="2000" dirty="0" err="1"/>
              <a:t>Høj</a:t>
            </a:r>
            <a:r>
              <a:rPr lang="en-GB" sz="2000" dirty="0"/>
              <a:t> </a:t>
            </a:r>
            <a:r>
              <a:rPr lang="en-GB" sz="2000" dirty="0" err="1"/>
              <a:t>risiko</a:t>
            </a:r>
            <a:r>
              <a:rPr lang="en-GB" sz="2000" dirty="0"/>
              <a:t> for </a:t>
            </a:r>
            <a:r>
              <a:rPr lang="en-GB" sz="2000" b="1" dirty="0" err="1"/>
              <a:t>arbejdskonflikt</a:t>
            </a:r>
            <a:r>
              <a:rPr lang="en-GB" sz="2000" dirty="0"/>
              <a:t>, men </a:t>
            </a:r>
            <a:r>
              <a:rPr lang="en-GB" sz="2000" dirty="0" err="1"/>
              <a:t>i</a:t>
            </a:r>
            <a:r>
              <a:rPr lang="en-GB" sz="2000" dirty="0"/>
              <a:t> </a:t>
            </a:r>
            <a:r>
              <a:rPr lang="en-GB" sz="2000" dirty="0" err="1"/>
              <a:t>givet</a:t>
            </a:r>
            <a:r>
              <a:rPr lang="en-GB" sz="2000" dirty="0"/>
              <a:t> </a:t>
            </a:r>
            <a:r>
              <a:rPr lang="en-GB" sz="2000" dirty="0" err="1"/>
              <a:t>fald</a:t>
            </a:r>
            <a:r>
              <a:rPr lang="en-GB" sz="2000" dirty="0"/>
              <a:t> </a:t>
            </a:r>
            <a:r>
              <a:rPr lang="en-GB" sz="2000" dirty="0" err="1"/>
              <a:t>som</a:t>
            </a:r>
            <a:r>
              <a:rPr lang="en-GB" sz="2000" dirty="0"/>
              <a:t> </a:t>
            </a:r>
            <a:r>
              <a:rPr lang="en-GB" sz="2000" dirty="0" err="1"/>
              <a:t>en</a:t>
            </a:r>
            <a:r>
              <a:rPr lang="en-GB" sz="2000" dirty="0"/>
              <a:t> </a:t>
            </a:r>
            <a:r>
              <a:rPr lang="en-GB" sz="2000" dirty="0" err="1"/>
              <a:t>isoleret</a:t>
            </a:r>
            <a:r>
              <a:rPr lang="en-GB" sz="2000" dirty="0"/>
              <a:t> </a:t>
            </a:r>
            <a:r>
              <a:rPr lang="en-GB" sz="2000" dirty="0" err="1"/>
              <a:t>konflikt</a:t>
            </a:r>
            <a:endParaRPr lang="en-GB" sz="2000" dirty="0"/>
          </a:p>
          <a:p>
            <a:endParaRPr lang="en-GB" sz="2000" dirty="0"/>
          </a:p>
          <a:p>
            <a:pPr marL="0" indent="0">
              <a:buNone/>
            </a:pPr>
            <a:endParaRPr lang="en-GB" sz="2000" dirty="0"/>
          </a:p>
          <a:p>
            <a:endParaRPr lang="en-GB" dirty="0"/>
          </a:p>
          <a:p>
            <a:endParaRPr lang="en-GB" dirty="0"/>
          </a:p>
        </p:txBody>
      </p:sp>
      <p:sp>
        <p:nvSpPr>
          <p:cNvPr id="4" name="Content Placeholder 3"/>
          <p:cNvSpPr>
            <a:spLocks noGrp="1"/>
          </p:cNvSpPr>
          <p:nvPr>
            <p:ph sz="half" idx="2"/>
          </p:nvPr>
        </p:nvSpPr>
        <p:spPr/>
        <p:txBody>
          <a:bodyPr/>
          <a:lstStyle/>
          <a:p>
            <a:pPr marL="0" indent="0">
              <a:buNone/>
            </a:pPr>
            <a:r>
              <a:rPr lang="en-GB" sz="2000" b="1" dirty="0" err="1"/>
              <a:t>Det</a:t>
            </a:r>
            <a:r>
              <a:rPr lang="en-GB" sz="2000" b="1" dirty="0"/>
              <a:t> private </a:t>
            </a:r>
            <a:r>
              <a:rPr lang="en-GB" sz="2000" b="1" dirty="0" err="1"/>
              <a:t>område</a:t>
            </a:r>
            <a:endParaRPr lang="en-GB" sz="2000" b="1" dirty="0"/>
          </a:p>
          <a:p>
            <a:pPr marL="0" indent="0">
              <a:buNone/>
            </a:pPr>
            <a:endParaRPr lang="en-GB" sz="2000" dirty="0"/>
          </a:p>
          <a:p>
            <a:r>
              <a:rPr lang="en-GB" sz="2000" b="1" dirty="0" err="1"/>
              <a:t>Forligsinstitutionen</a:t>
            </a:r>
            <a:r>
              <a:rPr lang="en-GB" sz="2000" dirty="0"/>
              <a:t> </a:t>
            </a:r>
            <a:r>
              <a:rPr lang="en-GB" sz="2000" dirty="0" err="1"/>
              <a:t>indtager</a:t>
            </a:r>
            <a:r>
              <a:rPr lang="en-GB" sz="2000" dirty="0"/>
              <a:t> </a:t>
            </a:r>
            <a:r>
              <a:rPr lang="en-GB" sz="2000" dirty="0" err="1"/>
              <a:t>en</a:t>
            </a:r>
            <a:r>
              <a:rPr lang="en-GB" sz="2000" dirty="0"/>
              <a:t> fast </a:t>
            </a:r>
            <a:r>
              <a:rPr lang="en-GB" sz="2000" dirty="0" err="1"/>
              <a:t>og</a:t>
            </a:r>
            <a:r>
              <a:rPr lang="en-GB" sz="2000" dirty="0"/>
              <a:t> </a:t>
            </a:r>
            <a:r>
              <a:rPr lang="en-GB" sz="2000" dirty="0" err="1" smtClean="0"/>
              <a:t>fremtrædende</a:t>
            </a:r>
            <a:r>
              <a:rPr lang="en-GB" sz="2000" dirty="0" smtClean="0"/>
              <a:t> </a:t>
            </a:r>
            <a:r>
              <a:rPr lang="en-GB" sz="2000" dirty="0" err="1" smtClean="0"/>
              <a:t>rolle</a:t>
            </a:r>
            <a:r>
              <a:rPr lang="en-GB" sz="2000" dirty="0" smtClean="0"/>
              <a:t> </a:t>
            </a:r>
            <a:r>
              <a:rPr lang="en-GB" sz="2000" dirty="0" err="1"/>
              <a:t>ved</a:t>
            </a:r>
            <a:r>
              <a:rPr lang="en-GB" sz="2000" dirty="0"/>
              <a:t> </a:t>
            </a:r>
            <a:r>
              <a:rPr lang="en-GB" sz="2000" dirty="0" err="1"/>
              <a:t>fornyelser</a:t>
            </a:r>
            <a:r>
              <a:rPr lang="en-GB" sz="2000" dirty="0"/>
              <a:t> </a:t>
            </a:r>
          </a:p>
          <a:p>
            <a:pPr marL="0" indent="0">
              <a:buNone/>
            </a:pPr>
            <a:endParaRPr lang="en-GB" sz="800" dirty="0"/>
          </a:p>
          <a:p>
            <a:r>
              <a:rPr lang="en-GB" sz="2000" dirty="0" err="1"/>
              <a:t>Langvarig</a:t>
            </a:r>
            <a:r>
              <a:rPr lang="en-GB" sz="2000" dirty="0"/>
              <a:t> tradition for at </a:t>
            </a:r>
            <a:r>
              <a:rPr lang="en-GB" sz="2000" b="1" dirty="0" err="1"/>
              <a:t>sammenkæde</a:t>
            </a:r>
            <a:r>
              <a:rPr lang="en-GB" sz="2000" dirty="0"/>
              <a:t> </a:t>
            </a:r>
            <a:r>
              <a:rPr lang="en-GB" sz="2000" dirty="0" err="1"/>
              <a:t>alle</a:t>
            </a:r>
            <a:r>
              <a:rPr lang="en-GB" sz="2000" dirty="0"/>
              <a:t> </a:t>
            </a:r>
            <a:r>
              <a:rPr lang="en-GB" sz="2000" dirty="0" err="1"/>
              <a:t>forhandlingsresultater</a:t>
            </a:r>
            <a:endParaRPr lang="en-GB" sz="2000" dirty="0"/>
          </a:p>
          <a:p>
            <a:pPr marL="0" indent="0">
              <a:buNone/>
            </a:pPr>
            <a:endParaRPr lang="en-GB" sz="800" dirty="0"/>
          </a:p>
          <a:p>
            <a:r>
              <a:rPr lang="en-GB" sz="2000" dirty="0" err="1"/>
              <a:t>Lav</a:t>
            </a:r>
            <a:r>
              <a:rPr lang="en-GB" sz="2000" dirty="0"/>
              <a:t> </a:t>
            </a:r>
            <a:r>
              <a:rPr lang="en-GB" sz="2000" dirty="0" err="1"/>
              <a:t>risiko</a:t>
            </a:r>
            <a:r>
              <a:rPr lang="en-GB" sz="2000" dirty="0"/>
              <a:t> for </a:t>
            </a:r>
            <a:r>
              <a:rPr lang="en-GB" sz="2000" b="1" dirty="0" err="1"/>
              <a:t>arbejdskonflikt</a:t>
            </a:r>
            <a:r>
              <a:rPr lang="en-GB" sz="2000" dirty="0"/>
              <a:t>, men </a:t>
            </a:r>
            <a:r>
              <a:rPr lang="en-GB" sz="2000" dirty="0" err="1"/>
              <a:t>i</a:t>
            </a:r>
            <a:r>
              <a:rPr lang="en-GB" sz="2000" dirty="0"/>
              <a:t> </a:t>
            </a:r>
            <a:r>
              <a:rPr lang="en-GB" sz="2000" dirty="0" err="1"/>
              <a:t>givet</a:t>
            </a:r>
            <a:r>
              <a:rPr lang="en-GB" sz="2000" dirty="0"/>
              <a:t> </a:t>
            </a:r>
            <a:r>
              <a:rPr lang="en-GB" sz="2000" dirty="0" err="1"/>
              <a:t>fald</a:t>
            </a:r>
            <a:r>
              <a:rPr lang="en-GB" sz="2000" dirty="0"/>
              <a:t> </a:t>
            </a:r>
            <a:r>
              <a:rPr lang="en-GB" sz="2000" dirty="0" err="1"/>
              <a:t>som</a:t>
            </a:r>
            <a:r>
              <a:rPr lang="en-GB" sz="2000" dirty="0"/>
              <a:t> </a:t>
            </a:r>
            <a:r>
              <a:rPr lang="en-GB" sz="2000" dirty="0" err="1"/>
              <a:t>en</a:t>
            </a:r>
            <a:r>
              <a:rPr lang="en-GB" sz="2000" dirty="0"/>
              <a:t> </a:t>
            </a:r>
            <a:r>
              <a:rPr lang="en-GB" sz="2000" dirty="0" err="1"/>
              <a:t>storkonflikt</a:t>
            </a:r>
            <a:endParaRPr lang="en-GB" sz="2000" dirty="0"/>
          </a:p>
        </p:txBody>
      </p:sp>
      <p:sp>
        <p:nvSpPr>
          <p:cNvPr id="5" name="Date Placeholder 4"/>
          <p:cNvSpPr>
            <a:spLocks noGrp="1"/>
          </p:cNvSpPr>
          <p:nvPr>
            <p:ph type="dt" sz="half" idx="10"/>
          </p:nvPr>
        </p:nvSpPr>
        <p:spPr/>
        <p:txBody>
          <a:bodyPr/>
          <a:lstStyle/>
          <a:p>
            <a:fld id="{EE4FFEAA-BA47-4F55-BB2A-ABDD4DBF5CDE}" type="datetime1">
              <a:rPr lang="da-DK" smtClean="0"/>
              <a:t>12-09-2022</a:t>
            </a:fld>
            <a:endParaRPr lang="da-DK" dirty="0"/>
          </a:p>
        </p:txBody>
      </p:sp>
      <p:sp>
        <p:nvSpPr>
          <p:cNvPr id="6" name="Slide Number Placeholder 5"/>
          <p:cNvSpPr>
            <a:spLocks noGrp="1"/>
          </p:cNvSpPr>
          <p:nvPr>
            <p:ph type="sldNum" sz="quarter" idx="12"/>
          </p:nvPr>
        </p:nvSpPr>
        <p:spPr/>
        <p:txBody>
          <a:bodyPr/>
          <a:lstStyle/>
          <a:p>
            <a:fld id="{091A926C-488A-4E3E-9C21-57CAA120E114}" type="slidenum">
              <a:rPr lang="da-DK" smtClean="0"/>
              <a:t>10</a:t>
            </a:fld>
            <a:endParaRPr lang="da-DK" dirty="0"/>
          </a:p>
        </p:txBody>
      </p:sp>
    </p:spTree>
    <p:extLst>
      <p:ext uri="{BB962C8B-B14F-4D97-AF65-F5344CB8AC3E}">
        <p14:creationId xmlns:p14="http://schemas.microsoft.com/office/powerpoint/2010/main" val="48479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a:p>
            <a:endParaRPr lang="en-GB" dirty="0"/>
          </a:p>
          <a:p>
            <a:pPr marL="0" indent="0" algn="ctr">
              <a:buNone/>
            </a:pPr>
            <a:r>
              <a:rPr lang="en-GB" b="1" dirty="0" err="1"/>
              <a:t>Konfliktmønstret</a:t>
            </a:r>
            <a:r>
              <a:rPr lang="en-GB" b="1" dirty="0"/>
              <a:t> </a:t>
            </a:r>
            <a:r>
              <a:rPr lang="en-GB" b="1" dirty="0" err="1"/>
              <a:t>på</a:t>
            </a:r>
            <a:r>
              <a:rPr lang="en-GB" b="1" dirty="0"/>
              <a:t> </a:t>
            </a:r>
            <a:r>
              <a:rPr lang="en-GB" b="1" dirty="0" err="1"/>
              <a:t>det</a:t>
            </a:r>
            <a:r>
              <a:rPr lang="en-GB" b="1" dirty="0"/>
              <a:t> </a:t>
            </a:r>
            <a:r>
              <a:rPr lang="en-GB" b="1" dirty="0" err="1"/>
              <a:t>offentlige</a:t>
            </a:r>
            <a:r>
              <a:rPr lang="en-GB" b="1" dirty="0"/>
              <a:t> </a:t>
            </a:r>
            <a:r>
              <a:rPr lang="en-GB" b="1" dirty="0" err="1"/>
              <a:t>arbejdsmarked</a:t>
            </a:r>
            <a:endParaRPr lang="en-GB" b="1"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11</a:t>
            </a:fld>
            <a:endParaRPr lang="da-DK" dirty="0"/>
          </a:p>
        </p:txBody>
      </p:sp>
    </p:spTree>
    <p:extLst>
      <p:ext uri="{BB962C8B-B14F-4D97-AF65-F5344CB8AC3E}">
        <p14:creationId xmlns:p14="http://schemas.microsoft.com/office/powerpoint/2010/main" val="1527160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Organisering</a:t>
            </a:r>
            <a:r>
              <a:rPr lang="en-GB" sz="2800" dirty="0"/>
              <a:t> </a:t>
            </a:r>
            <a:r>
              <a:rPr lang="en-GB" sz="2800" dirty="0" err="1"/>
              <a:t>og</a:t>
            </a:r>
            <a:r>
              <a:rPr lang="en-GB" sz="2800" dirty="0"/>
              <a:t> </a:t>
            </a:r>
            <a:r>
              <a:rPr lang="en-GB" sz="2800" dirty="0" err="1"/>
              <a:t>overenskomstdækning</a:t>
            </a:r>
            <a:endParaRPr lang="en-GB" sz="2800" dirty="0"/>
          </a:p>
        </p:txBody>
      </p:sp>
      <p:sp>
        <p:nvSpPr>
          <p:cNvPr id="3" name="Content Placeholder 2"/>
          <p:cNvSpPr>
            <a:spLocks noGrp="1"/>
          </p:cNvSpPr>
          <p:nvPr>
            <p:ph sz="half" idx="1"/>
          </p:nvPr>
        </p:nvSpPr>
        <p:spPr/>
        <p:txBody>
          <a:bodyPr/>
          <a:lstStyle/>
          <a:p>
            <a:pPr marL="0" indent="0">
              <a:buNone/>
            </a:pPr>
            <a:r>
              <a:rPr lang="en-GB" sz="2000" b="1" dirty="0" err="1"/>
              <a:t>Det</a:t>
            </a:r>
            <a:r>
              <a:rPr lang="en-GB" sz="2000" b="1" dirty="0"/>
              <a:t> </a:t>
            </a:r>
            <a:r>
              <a:rPr lang="en-GB" sz="2000" b="1" dirty="0" err="1"/>
              <a:t>offentlige</a:t>
            </a:r>
            <a:r>
              <a:rPr lang="en-GB" sz="2000" b="1" dirty="0"/>
              <a:t> </a:t>
            </a:r>
            <a:r>
              <a:rPr lang="en-GB" sz="2000" b="1" dirty="0" err="1"/>
              <a:t>område</a:t>
            </a:r>
            <a:endParaRPr lang="en-GB" sz="2000" b="1" dirty="0"/>
          </a:p>
          <a:p>
            <a:pPr marL="0" indent="0">
              <a:buNone/>
            </a:pPr>
            <a:endParaRPr lang="en-GB" sz="800" dirty="0"/>
          </a:p>
          <a:p>
            <a:r>
              <a:rPr lang="en-GB" sz="2000" dirty="0" err="1"/>
              <a:t>Organisationsgraden</a:t>
            </a:r>
            <a:r>
              <a:rPr lang="en-GB" sz="2000" dirty="0"/>
              <a:t> </a:t>
            </a:r>
            <a:r>
              <a:rPr lang="en-GB" sz="2000" dirty="0" err="1"/>
              <a:t>er</a:t>
            </a:r>
            <a:r>
              <a:rPr lang="en-GB" sz="2000" dirty="0"/>
              <a:t> </a:t>
            </a:r>
            <a:r>
              <a:rPr lang="en-GB" sz="2000" dirty="0" err="1"/>
              <a:t>generelt</a:t>
            </a:r>
            <a:r>
              <a:rPr lang="en-GB" sz="2000" dirty="0"/>
              <a:t> </a:t>
            </a:r>
            <a:r>
              <a:rPr lang="en-GB" sz="2000" dirty="0" err="1"/>
              <a:t>høj</a:t>
            </a:r>
            <a:r>
              <a:rPr lang="en-GB" sz="2000" dirty="0"/>
              <a:t> </a:t>
            </a:r>
            <a:r>
              <a:rPr lang="en-GB" sz="2000" dirty="0" err="1"/>
              <a:t>på</a:t>
            </a:r>
            <a:r>
              <a:rPr lang="en-GB" sz="2000" dirty="0"/>
              <a:t> </a:t>
            </a:r>
            <a:r>
              <a:rPr lang="en-GB" sz="2000" dirty="0" err="1"/>
              <a:t>lønmodtagerside</a:t>
            </a:r>
            <a:endParaRPr lang="en-GB" sz="2000" dirty="0"/>
          </a:p>
          <a:p>
            <a:pPr marL="0" indent="0">
              <a:buNone/>
            </a:pPr>
            <a:endParaRPr lang="en-GB" sz="800" dirty="0"/>
          </a:p>
          <a:p>
            <a:r>
              <a:rPr lang="en-GB" sz="2000" dirty="0" err="1"/>
              <a:t>Organisationsgraden</a:t>
            </a:r>
            <a:r>
              <a:rPr lang="en-GB" sz="2000" dirty="0"/>
              <a:t> </a:t>
            </a:r>
            <a:r>
              <a:rPr lang="en-GB" sz="2000" dirty="0" err="1"/>
              <a:t>er</a:t>
            </a:r>
            <a:r>
              <a:rPr lang="en-GB" sz="2000" dirty="0"/>
              <a:t> </a:t>
            </a:r>
            <a:r>
              <a:rPr lang="en-GB" sz="2000" dirty="0" err="1"/>
              <a:t>meget</a:t>
            </a:r>
            <a:r>
              <a:rPr lang="en-GB" sz="2000" dirty="0"/>
              <a:t> </a:t>
            </a:r>
            <a:r>
              <a:rPr lang="en-GB" sz="2000" dirty="0" err="1"/>
              <a:t>høj</a:t>
            </a:r>
            <a:r>
              <a:rPr lang="en-GB" sz="2000" dirty="0"/>
              <a:t> </a:t>
            </a:r>
            <a:r>
              <a:rPr lang="en-GB" sz="2000" dirty="0" err="1"/>
              <a:t>på</a:t>
            </a:r>
            <a:r>
              <a:rPr lang="en-GB" sz="2000" dirty="0"/>
              <a:t> </a:t>
            </a:r>
            <a:r>
              <a:rPr lang="en-GB" sz="2000" dirty="0" err="1"/>
              <a:t>arbejdsgiverside</a:t>
            </a:r>
            <a:endParaRPr lang="en-GB" sz="2000" dirty="0"/>
          </a:p>
          <a:p>
            <a:pPr marL="0" indent="0">
              <a:buNone/>
            </a:pPr>
            <a:endParaRPr lang="en-GB" sz="800" dirty="0"/>
          </a:p>
          <a:p>
            <a:r>
              <a:rPr lang="en-GB" sz="2000" dirty="0" err="1"/>
              <a:t>Alle</a:t>
            </a:r>
            <a:r>
              <a:rPr lang="en-GB" sz="2000" dirty="0"/>
              <a:t> </a:t>
            </a:r>
            <a:r>
              <a:rPr lang="en-GB" sz="2000" dirty="0" err="1"/>
              <a:t>institutioner</a:t>
            </a:r>
            <a:r>
              <a:rPr lang="en-GB" sz="2000" dirty="0"/>
              <a:t> </a:t>
            </a:r>
            <a:r>
              <a:rPr lang="en-GB" sz="2000" dirty="0" err="1"/>
              <a:t>og</a:t>
            </a:r>
            <a:r>
              <a:rPr lang="en-GB" sz="2000" dirty="0"/>
              <a:t> </a:t>
            </a:r>
            <a:r>
              <a:rPr lang="en-GB" sz="2000" dirty="0" err="1"/>
              <a:t>personalegrupper</a:t>
            </a:r>
            <a:r>
              <a:rPr lang="en-GB" sz="2000" dirty="0"/>
              <a:t> </a:t>
            </a:r>
            <a:r>
              <a:rPr lang="en-GB" sz="2000" dirty="0" err="1"/>
              <a:t>er</a:t>
            </a:r>
            <a:r>
              <a:rPr lang="en-GB" sz="2000" dirty="0"/>
              <a:t> </a:t>
            </a:r>
            <a:r>
              <a:rPr lang="en-GB" sz="2000" dirty="0" err="1"/>
              <a:t>i</a:t>
            </a:r>
            <a:r>
              <a:rPr lang="en-GB" sz="2000" dirty="0"/>
              <a:t> </a:t>
            </a:r>
            <a:r>
              <a:rPr lang="en-GB" sz="2000" dirty="0" err="1"/>
              <a:t>praksis</a:t>
            </a:r>
            <a:r>
              <a:rPr lang="en-GB" sz="2000" dirty="0"/>
              <a:t> </a:t>
            </a:r>
            <a:r>
              <a:rPr lang="en-GB" sz="2000" dirty="0" err="1"/>
              <a:t>overenskomstdækket</a:t>
            </a:r>
            <a:endParaRPr lang="en-GB" sz="2000" dirty="0"/>
          </a:p>
        </p:txBody>
      </p:sp>
      <p:sp>
        <p:nvSpPr>
          <p:cNvPr id="4" name="Content Placeholder 3"/>
          <p:cNvSpPr>
            <a:spLocks noGrp="1"/>
          </p:cNvSpPr>
          <p:nvPr>
            <p:ph sz="half" idx="2"/>
          </p:nvPr>
        </p:nvSpPr>
        <p:spPr/>
        <p:txBody>
          <a:bodyPr/>
          <a:lstStyle/>
          <a:p>
            <a:pPr marL="0" indent="0">
              <a:buNone/>
            </a:pPr>
            <a:r>
              <a:rPr lang="en-GB" sz="2000" b="1" dirty="0" err="1"/>
              <a:t>Det</a:t>
            </a:r>
            <a:r>
              <a:rPr lang="en-GB" sz="2000" b="1" dirty="0"/>
              <a:t> private </a:t>
            </a:r>
            <a:r>
              <a:rPr lang="en-GB" sz="2000" b="1" dirty="0" err="1"/>
              <a:t>område</a:t>
            </a:r>
            <a:endParaRPr lang="en-GB" sz="2000" b="1" dirty="0"/>
          </a:p>
          <a:p>
            <a:pPr marL="0" indent="0">
              <a:buNone/>
            </a:pPr>
            <a:endParaRPr lang="en-GB" sz="800" dirty="0"/>
          </a:p>
          <a:p>
            <a:r>
              <a:rPr lang="en-GB" sz="2000" dirty="0" err="1"/>
              <a:t>Organisationsgraden</a:t>
            </a:r>
            <a:r>
              <a:rPr lang="en-GB" sz="2000" dirty="0"/>
              <a:t> </a:t>
            </a:r>
            <a:r>
              <a:rPr lang="en-GB" sz="2000" dirty="0" err="1"/>
              <a:t>er</a:t>
            </a:r>
            <a:r>
              <a:rPr lang="en-GB" sz="2000" dirty="0"/>
              <a:t> </a:t>
            </a:r>
            <a:r>
              <a:rPr lang="en-GB" sz="2000" dirty="0" err="1"/>
              <a:t>lavere</a:t>
            </a:r>
            <a:r>
              <a:rPr lang="en-GB" sz="2000" dirty="0"/>
              <a:t> og mere </a:t>
            </a:r>
            <a:r>
              <a:rPr lang="en-GB" sz="2000" dirty="0" err="1"/>
              <a:t>svingende</a:t>
            </a:r>
            <a:r>
              <a:rPr lang="en-GB" sz="2000" dirty="0"/>
              <a:t> </a:t>
            </a:r>
            <a:r>
              <a:rPr lang="en-GB" sz="2000" dirty="0" err="1"/>
              <a:t>på</a:t>
            </a:r>
            <a:r>
              <a:rPr lang="en-GB" sz="2000" dirty="0"/>
              <a:t> </a:t>
            </a:r>
            <a:r>
              <a:rPr lang="en-GB" sz="2000" dirty="0" err="1"/>
              <a:t>lønmodtagerside</a:t>
            </a:r>
            <a:endParaRPr lang="en-GB" sz="2000" dirty="0"/>
          </a:p>
          <a:p>
            <a:pPr marL="0" indent="0">
              <a:buNone/>
            </a:pPr>
            <a:endParaRPr lang="en-GB" sz="800" dirty="0"/>
          </a:p>
          <a:p>
            <a:r>
              <a:rPr lang="en-GB" sz="2000" dirty="0" err="1"/>
              <a:t>Organisationsgraden</a:t>
            </a:r>
            <a:r>
              <a:rPr lang="en-GB" sz="2000" dirty="0"/>
              <a:t> </a:t>
            </a:r>
            <a:r>
              <a:rPr lang="en-GB" sz="2000" dirty="0" err="1"/>
              <a:t>er</a:t>
            </a:r>
            <a:r>
              <a:rPr lang="en-GB" sz="2000" dirty="0"/>
              <a:t> </a:t>
            </a:r>
            <a:r>
              <a:rPr lang="en-GB" sz="2000" dirty="0" err="1"/>
              <a:t>væsentligt</a:t>
            </a:r>
            <a:r>
              <a:rPr lang="en-GB" sz="2000" dirty="0"/>
              <a:t> </a:t>
            </a:r>
            <a:r>
              <a:rPr lang="en-GB" sz="2000" dirty="0" err="1"/>
              <a:t>lavere</a:t>
            </a:r>
            <a:r>
              <a:rPr lang="en-GB" sz="2000" dirty="0"/>
              <a:t> </a:t>
            </a:r>
            <a:r>
              <a:rPr lang="en-GB" sz="2000" dirty="0" err="1"/>
              <a:t>og</a:t>
            </a:r>
            <a:r>
              <a:rPr lang="en-GB" sz="2000" dirty="0"/>
              <a:t> mere </a:t>
            </a:r>
            <a:r>
              <a:rPr lang="en-GB" sz="2000" dirty="0" err="1"/>
              <a:t>svingende</a:t>
            </a:r>
            <a:r>
              <a:rPr lang="en-GB" sz="2000" dirty="0"/>
              <a:t> </a:t>
            </a:r>
            <a:r>
              <a:rPr lang="en-GB" sz="2000" dirty="0" err="1"/>
              <a:t>på</a:t>
            </a:r>
            <a:r>
              <a:rPr lang="en-GB" sz="2000" dirty="0"/>
              <a:t> </a:t>
            </a:r>
            <a:r>
              <a:rPr lang="en-GB" sz="2000" dirty="0" err="1"/>
              <a:t>arbejdsgiverside</a:t>
            </a:r>
            <a:endParaRPr lang="en-GB" sz="2000" dirty="0"/>
          </a:p>
          <a:p>
            <a:pPr marL="0" indent="0">
              <a:buNone/>
            </a:pPr>
            <a:endParaRPr lang="en-GB" sz="800" dirty="0"/>
          </a:p>
          <a:p>
            <a:r>
              <a:rPr lang="en-GB" sz="2000" dirty="0" err="1"/>
              <a:t>En</a:t>
            </a:r>
            <a:r>
              <a:rPr lang="en-GB" sz="2000" dirty="0"/>
              <a:t> del </a:t>
            </a:r>
            <a:r>
              <a:rPr lang="en-GB" sz="2000" dirty="0" err="1"/>
              <a:t>arbejdsgivere</a:t>
            </a:r>
            <a:r>
              <a:rPr lang="en-GB" sz="2000" dirty="0"/>
              <a:t> </a:t>
            </a:r>
            <a:r>
              <a:rPr lang="en-GB" sz="2000" dirty="0" err="1"/>
              <a:t>og</a:t>
            </a:r>
            <a:r>
              <a:rPr lang="en-GB" sz="2000" dirty="0"/>
              <a:t> </a:t>
            </a:r>
            <a:r>
              <a:rPr lang="en-GB" sz="2000" dirty="0" err="1"/>
              <a:t>personale-grupper</a:t>
            </a:r>
            <a:r>
              <a:rPr lang="en-GB" sz="2000" dirty="0"/>
              <a:t> </a:t>
            </a:r>
            <a:r>
              <a:rPr lang="en-GB" sz="2000" dirty="0" err="1"/>
              <a:t>ikke</a:t>
            </a:r>
            <a:r>
              <a:rPr lang="en-GB" sz="2000" dirty="0"/>
              <a:t> </a:t>
            </a:r>
            <a:r>
              <a:rPr lang="en-GB" sz="2000" dirty="0" err="1"/>
              <a:t>omfattet</a:t>
            </a:r>
            <a:r>
              <a:rPr lang="en-GB" sz="2000" dirty="0"/>
              <a:t> </a:t>
            </a:r>
            <a:r>
              <a:rPr lang="en-GB" sz="2000" dirty="0" err="1"/>
              <a:t>af</a:t>
            </a:r>
            <a:r>
              <a:rPr lang="en-GB" sz="2000" dirty="0"/>
              <a:t> </a:t>
            </a:r>
            <a:r>
              <a:rPr lang="en-GB" sz="2000" dirty="0" err="1"/>
              <a:t>overenskomst</a:t>
            </a:r>
            <a:r>
              <a:rPr lang="en-GB" sz="2000" dirty="0"/>
              <a:t>  </a:t>
            </a:r>
          </a:p>
        </p:txBody>
      </p:sp>
      <p:sp>
        <p:nvSpPr>
          <p:cNvPr id="5" name="Date Placeholder 4"/>
          <p:cNvSpPr>
            <a:spLocks noGrp="1"/>
          </p:cNvSpPr>
          <p:nvPr>
            <p:ph type="dt" sz="half" idx="10"/>
          </p:nvPr>
        </p:nvSpPr>
        <p:spPr/>
        <p:txBody>
          <a:bodyPr/>
          <a:lstStyle/>
          <a:p>
            <a:fld id="{EE4FFEAA-BA47-4F55-BB2A-ABDD4DBF5CDE}" type="datetime1">
              <a:rPr lang="da-DK" smtClean="0"/>
              <a:t>12-09-2022</a:t>
            </a:fld>
            <a:endParaRPr lang="da-DK" dirty="0"/>
          </a:p>
        </p:txBody>
      </p:sp>
      <p:sp>
        <p:nvSpPr>
          <p:cNvPr id="6" name="Slide Number Placeholder 5"/>
          <p:cNvSpPr>
            <a:spLocks noGrp="1"/>
          </p:cNvSpPr>
          <p:nvPr>
            <p:ph type="sldNum" sz="quarter" idx="12"/>
          </p:nvPr>
        </p:nvSpPr>
        <p:spPr/>
        <p:txBody>
          <a:bodyPr/>
          <a:lstStyle/>
          <a:p>
            <a:fld id="{091A926C-488A-4E3E-9C21-57CAA120E114}" type="slidenum">
              <a:rPr lang="da-DK" smtClean="0"/>
              <a:t>12</a:t>
            </a:fld>
            <a:endParaRPr lang="da-DK" dirty="0"/>
          </a:p>
        </p:txBody>
      </p:sp>
    </p:spTree>
    <p:extLst>
      <p:ext uri="{BB962C8B-B14F-4D97-AF65-F5344CB8AC3E}">
        <p14:creationId xmlns:p14="http://schemas.microsoft.com/office/powerpoint/2010/main" val="80553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Fra </a:t>
            </a:r>
            <a:r>
              <a:rPr lang="en-GB" sz="2800" dirty="0" err="1"/>
              <a:t>lavt</a:t>
            </a:r>
            <a:r>
              <a:rPr lang="en-GB" sz="2800" dirty="0"/>
              <a:t> </a:t>
            </a:r>
            <a:r>
              <a:rPr lang="en-GB" sz="2800" dirty="0" err="1"/>
              <a:t>til</a:t>
            </a:r>
            <a:r>
              <a:rPr lang="en-GB" sz="2800" dirty="0"/>
              <a:t> </a:t>
            </a:r>
            <a:r>
              <a:rPr lang="en-GB" sz="2800" dirty="0" err="1"/>
              <a:t>højt</a:t>
            </a:r>
            <a:r>
              <a:rPr lang="en-GB" sz="2800" dirty="0"/>
              <a:t> </a:t>
            </a:r>
            <a:r>
              <a:rPr lang="en-GB" sz="2800" dirty="0" err="1"/>
              <a:t>konfliktniveau</a:t>
            </a:r>
            <a:r>
              <a:rPr lang="en-GB" sz="2800" dirty="0"/>
              <a:t> </a:t>
            </a:r>
            <a:r>
              <a:rPr lang="en-GB" sz="2800" dirty="0" err="1"/>
              <a:t>på</a:t>
            </a:r>
            <a:r>
              <a:rPr lang="en-GB" sz="2800" dirty="0"/>
              <a:t> </a:t>
            </a:r>
            <a:r>
              <a:rPr lang="en-GB" sz="2800" dirty="0" err="1"/>
              <a:t>det</a:t>
            </a:r>
            <a:r>
              <a:rPr lang="en-GB" sz="2800" dirty="0"/>
              <a:t> </a:t>
            </a:r>
            <a:r>
              <a:rPr lang="en-GB" sz="2800" dirty="0" err="1"/>
              <a:t>offentlige</a:t>
            </a:r>
            <a:r>
              <a:rPr lang="en-GB" sz="2800" dirty="0"/>
              <a:t> </a:t>
            </a:r>
            <a:r>
              <a:rPr lang="en-GB" sz="2800" dirty="0" err="1"/>
              <a:t>område</a:t>
            </a:r>
            <a:endParaRPr lang="en-GB" sz="2800" dirty="0"/>
          </a:p>
        </p:txBody>
      </p:sp>
      <p:sp>
        <p:nvSpPr>
          <p:cNvPr id="3" name="Content Placeholder 2"/>
          <p:cNvSpPr>
            <a:spLocks noGrp="1"/>
          </p:cNvSpPr>
          <p:nvPr>
            <p:ph sz="half" idx="1"/>
          </p:nvPr>
        </p:nvSpPr>
        <p:spPr/>
        <p:txBody>
          <a:bodyPr/>
          <a:lstStyle/>
          <a:p>
            <a:pPr marL="0" indent="0">
              <a:buNone/>
            </a:pPr>
            <a:r>
              <a:rPr lang="en-GB" sz="2000" b="1" dirty="0" err="1"/>
              <a:t>Det</a:t>
            </a:r>
            <a:r>
              <a:rPr lang="en-GB" sz="2000" b="1" dirty="0"/>
              <a:t> </a:t>
            </a:r>
            <a:r>
              <a:rPr lang="en-GB" sz="2000" b="1" dirty="0" err="1"/>
              <a:t>offentlige</a:t>
            </a:r>
            <a:r>
              <a:rPr lang="en-GB" sz="2000" b="1" dirty="0"/>
              <a:t> </a:t>
            </a:r>
            <a:r>
              <a:rPr lang="en-GB" sz="2000" b="1" dirty="0" err="1"/>
              <a:t>område</a:t>
            </a:r>
            <a:endParaRPr lang="en-GB" sz="2000" b="1" dirty="0"/>
          </a:p>
          <a:p>
            <a:pPr marL="0" indent="0">
              <a:buNone/>
            </a:pPr>
            <a:endParaRPr lang="en-GB" sz="800" b="1" dirty="0"/>
          </a:p>
          <a:p>
            <a:r>
              <a:rPr lang="en-GB" sz="2000" dirty="0" err="1"/>
              <a:t>Det</a:t>
            </a:r>
            <a:r>
              <a:rPr lang="en-GB" sz="2000" dirty="0"/>
              <a:t> </a:t>
            </a:r>
            <a:r>
              <a:rPr lang="en-GB" sz="2000" dirty="0" err="1"/>
              <a:t>offentlige</a:t>
            </a:r>
            <a:r>
              <a:rPr lang="en-GB" sz="2000" dirty="0"/>
              <a:t> </a:t>
            </a:r>
            <a:r>
              <a:rPr lang="en-GB" sz="2000" dirty="0" err="1"/>
              <a:t>område</a:t>
            </a:r>
            <a:r>
              <a:rPr lang="en-GB" sz="2000" dirty="0"/>
              <a:t> </a:t>
            </a:r>
            <a:r>
              <a:rPr lang="en-GB" sz="2000" dirty="0" err="1" smtClean="0"/>
              <a:t>har</a:t>
            </a:r>
            <a:r>
              <a:rPr lang="en-GB" sz="2000" dirty="0" smtClean="0"/>
              <a:t> </a:t>
            </a:r>
            <a:r>
              <a:rPr lang="en-GB" sz="2000" dirty="0" err="1" smtClean="0"/>
              <a:t>historisk</a:t>
            </a:r>
            <a:r>
              <a:rPr lang="en-GB" sz="2000" dirty="0" smtClean="0"/>
              <a:t> </a:t>
            </a:r>
            <a:r>
              <a:rPr lang="en-GB" sz="2000" dirty="0" err="1" smtClean="0"/>
              <a:t>været</a:t>
            </a:r>
            <a:r>
              <a:rPr lang="en-GB" sz="2000" dirty="0" smtClean="0"/>
              <a:t> </a:t>
            </a:r>
            <a:r>
              <a:rPr lang="en-GB" sz="2000" dirty="0" err="1" smtClean="0"/>
              <a:t>fredeligt</a:t>
            </a:r>
            <a:r>
              <a:rPr lang="en-GB" sz="2000" dirty="0" smtClean="0"/>
              <a:t>, men </a:t>
            </a:r>
            <a:r>
              <a:rPr lang="en-GB" sz="2000" dirty="0" err="1" smtClean="0"/>
              <a:t>er</a:t>
            </a:r>
            <a:r>
              <a:rPr lang="en-GB" sz="2000" dirty="0" smtClean="0"/>
              <a:t> </a:t>
            </a:r>
            <a:r>
              <a:rPr lang="en-GB" sz="2000" dirty="0" err="1" smtClean="0"/>
              <a:t>blevet</a:t>
            </a:r>
            <a:r>
              <a:rPr lang="en-GB" sz="2000" dirty="0" smtClean="0"/>
              <a:t> </a:t>
            </a:r>
            <a:r>
              <a:rPr lang="en-GB" sz="2000" dirty="0" err="1" smtClean="0"/>
              <a:t>konfliktfyldt</a:t>
            </a:r>
            <a:endParaRPr lang="en-GB" sz="2000" dirty="0"/>
          </a:p>
          <a:p>
            <a:pPr marL="0" indent="0">
              <a:buNone/>
            </a:pPr>
            <a:endParaRPr lang="en-GB" sz="800" dirty="0"/>
          </a:p>
          <a:p>
            <a:r>
              <a:rPr lang="en-GB" sz="2000" dirty="0" err="1"/>
              <a:t>Konflikter</a:t>
            </a:r>
            <a:r>
              <a:rPr lang="en-GB" sz="2000" dirty="0"/>
              <a:t> </a:t>
            </a:r>
            <a:r>
              <a:rPr lang="en-GB" sz="2000" dirty="0" err="1"/>
              <a:t>i</a:t>
            </a:r>
            <a:r>
              <a:rPr lang="en-GB" sz="2000" dirty="0"/>
              <a:t> 1995, 1999, 2008, 2013 </a:t>
            </a:r>
            <a:r>
              <a:rPr lang="en-GB" sz="2000" dirty="0" err="1"/>
              <a:t>og</a:t>
            </a:r>
            <a:r>
              <a:rPr lang="en-GB" sz="2000" dirty="0"/>
              <a:t> 2021</a:t>
            </a:r>
          </a:p>
          <a:p>
            <a:pPr marL="0" indent="0">
              <a:buNone/>
            </a:pPr>
            <a:endParaRPr lang="en-GB" sz="800" dirty="0"/>
          </a:p>
          <a:p>
            <a:r>
              <a:rPr lang="en-GB" sz="2000" dirty="0"/>
              <a:t>I 2018 </a:t>
            </a:r>
            <a:r>
              <a:rPr lang="en-GB" sz="2000" dirty="0" err="1"/>
              <a:t>var</a:t>
            </a:r>
            <a:r>
              <a:rPr lang="en-GB" sz="2000" dirty="0"/>
              <a:t> </a:t>
            </a:r>
            <a:r>
              <a:rPr lang="en-GB" sz="2000" dirty="0" err="1"/>
              <a:t>det</a:t>
            </a:r>
            <a:r>
              <a:rPr lang="en-GB" sz="2000" dirty="0"/>
              <a:t> </a:t>
            </a:r>
            <a:r>
              <a:rPr lang="en-GB" sz="2000" dirty="0" err="1"/>
              <a:t>lige</a:t>
            </a:r>
            <a:r>
              <a:rPr lang="en-GB" sz="2000" dirty="0"/>
              <a:t> </a:t>
            </a:r>
            <a:r>
              <a:rPr lang="en-GB" sz="2000" dirty="0" err="1"/>
              <a:t>ved</a:t>
            </a:r>
            <a:r>
              <a:rPr lang="en-GB" sz="2000" dirty="0"/>
              <a:t> at </a:t>
            </a:r>
            <a:r>
              <a:rPr lang="en-GB" sz="2000" dirty="0" err="1"/>
              <a:t>ende</a:t>
            </a:r>
            <a:r>
              <a:rPr lang="en-GB" sz="2000" dirty="0"/>
              <a:t> med </a:t>
            </a:r>
            <a:r>
              <a:rPr lang="en-GB" sz="2000" dirty="0" err="1" smtClean="0"/>
              <a:t>konflikt</a:t>
            </a:r>
            <a:r>
              <a:rPr lang="en-GB" sz="2000" dirty="0" smtClean="0"/>
              <a:t> for </a:t>
            </a:r>
            <a:r>
              <a:rPr lang="en-GB" sz="2000" dirty="0"/>
              <a:t>hele </a:t>
            </a:r>
            <a:r>
              <a:rPr lang="en-GB" sz="2000" dirty="0" err="1"/>
              <a:t>det</a:t>
            </a:r>
            <a:r>
              <a:rPr lang="en-GB" sz="2000" dirty="0"/>
              <a:t> </a:t>
            </a:r>
            <a:r>
              <a:rPr lang="en-GB" sz="2000" dirty="0" err="1"/>
              <a:t>offentlige</a:t>
            </a:r>
            <a:r>
              <a:rPr lang="en-GB" sz="2000" dirty="0"/>
              <a:t> </a:t>
            </a:r>
            <a:r>
              <a:rPr lang="en-GB" sz="2000" dirty="0" err="1"/>
              <a:t>område</a:t>
            </a:r>
            <a:endParaRPr lang="en-GB" sz="2000" dirty="0"/>
          </a:p>
          <a:p>
            <a:pPr marL="0" indent="0">
              <a:buNone/>
            </a:pPr>
            <a:endParaRPr lang="en-GB" b="1" dirty="0"/>
          </a:p>
        </p:txBody>
      </p:sp>
      <p:sp>
        <p:nvSpPr>
          <p:cNvPr id="4" name="Content Placeholder 3"/>
          <p:cNvSpPr>
            <a:spLocks noGrp="1"/>
          </p:cNvSpPr>
          <p:nvPr>
            <p:ph sz="half" idx="2"/>
          </p:nvPr>
        </p:nvSpPr>
        <p:spPr/>
        <p:txBody>
          <a:bodyPr/>
          <a:lstStyle/>
          <a:p>
            <a:pPr marL="0" indent="0">
              <a:buNone/>
            </a:pPr>
            <a:r>
              <a:rPr lang="en-GB" sz="2000" b="1" dirty="0" err="1"/>
              <a:t>Det</a:t>
            </a:r>
            <a:r>
              <a:rPr lang="en-GB" sz="2000" b="1" dirty="0"/>
              <a:t> private </a:t>
            </a:r>
            <a:r>
              <a:rPr lang="en-GB" sz="2000" b="1" dirty="0" err="1"/>
              <a:t>område</a:t>
            </a:r>
            <a:endParaRPr lang="en-GB" sz="2000" b="1" dirty="0"/>
          </a:p>
          <a:p>
            <a:pPr marL="0" indent="0">
              <a:buNone/>
            </a:pPr>
            <a:endParaRPr lang="en-GB" sz="800" dirty="0"/>
          </a:p>
          <a:p>
            <a:r>
              <a:rPr lang="en-GB" sz="2000" dirty="0"/>
              <a:t>DA’s </a:t>
            </a:r>
            <a:r>
              <a:rPr lang="en-GB" sz="2000" dirty="0" err="1"/>
              <a:t>og</a:t>
            </a:r>
            <a:r>
              <a:rPr lang="en-GB" sz="2000" dirty="0"/>
              <a:t> LO’s </a:t>
            </a:r>
            <a:r>
              <a:rPr lang="en-GB" sz="2000" dirty="0" err="1"/>
              <a:t>område</a:t>
            </a:r>
            <a:r>
              <a:rPr lang="en-GB" sz="2000" dirty="0"/>
              <a:t> </a:t>
            </a:r>
            <a:r>
              <a:rPr lang="en-GB" sz="2000" dirty="0" err="1" smtClean="0"/>
              <a:t>har</a:t>
            </a:r>
            <a:r>
              <a:rPr lang="en-GB" sz="2000" dirty="0" smtClean="0"/>
              <a:t> </a:t>
            </a:r>
            <a:r>
              <a:rPr lang="en-GB" sz="2000" dirty="0" err="1" smtClean="0"/>
              <a:t>været</a:t>
            </a:r>
            <a:r>
              <a:rPr lang="en-GB" sz="2000" dirty="0" smtClean="0"/>
              <a:t> </a:t>
            </a:r>
            <a:r>
              <a:rPr lang="en-GB" sz="2000" dirty="0" err="1" smtClean="0"/>
              <a:t>det</a:t>
            </a:r>
            <a:r>
              <a:rPr lang="en-GB" sz="2000" dirty="0" smtClean="0"/>
              <a:t> </a:t>
            </a:r>
            <a:r>
              <a:rPr lang="en-GB" sz="2000" dirty="0" err="1" smtClean="0"/>
              <a:t>mest</a:t>
            </a:r>
            <a:r>
              <a:rPr lang="en-GB" sz="2000" dirty="0" smtClean="0"/>
              <a:t> </a:t>
            </a:r>
            <a:r>
              <a:rPr lang="en-GB" sz="2000" dirty="0" err="1" smtClean="0"/>
              <a:t>konfliktfyldte</a:t>
            </a:r>
            <a:r>
              <a:rPr lang="en-GB" sz="2000" dirty="0" smtClean="0"/>
              <a:t>, men </a:t>
            </a:r>
            <a:r>
              <a:rPr lang="en-GB" sz="2000" dirty="0" err="1" smtClean="0"/>
              <a:t>er</a:t>
            </a:r>
            <a:r>
              <a:rPr lang="en-GB" sz="2000" dirty="0" smtClean="0"/>
              <a:t> </a:t>
            </a:r>
            <a:r>
              <a:rPr lang="en-GB" sz="2000" dirty="0" err="1" smtClean="0"/>
              <a:t>blevet</a:t>
            </a:r>
            <a:r>
              <a:rPr lang="en-GB" sz="2000" dirty="0" smtClean="0"/>
              <a:t> </a:t>
            </a:r>
            <a:r>
              <a:rPr lang="en-GB" sz="2000" dirty="0" err="1" smtClean="0"/>
              <a:t>fredeligt</a:t>
            </a:r>
            <a:endParaRPr lang="en-GB" sz="2000" dirty="0"/>
          </a:p>
          <a:p>
            <a:pPr marL="0" indent="0">
              <a:buNone/>
            </a:pPr>
            <a:endParaRPr lang="en-GB" sz="800" dirty="0"/>
          </a:p>
          <a:p>
            <a:r>
              <a:rPr lang="en-GB" sz="2000" dirty="0" err="1"/>
              <a:t>Storkonflikt</a:t>
            </a:r>
            <a:r>
              <a:rPr lang="en-GB" sz="2000" dirty="0"/>
              <a:t> </a:t>
            </a:r>
            <a:r>
              <a:rPr lang="en-GB" sz="2000" dirty="0" err="1"/>
              <a:t>og</a:t>
            </a:r>
            <a:r>
              <a:rPr lang="en-GB" sz="2000" dirty="0"/>
              <a:t> </a:t>
            </a:r>
            <a:r>
              <a:rPr lang="en-GB" sz="2000" dirty="0" err="1"/>
              <a:t>lovindgreb</a:t>
            </a:r>
            <a:r>
              <a:rPr lang="en-GB" sz="2000" dirty="0"/>
              <a:t> </a:t>
            </a:r>
            <a:r>
              <a:rPr lang="en-GB" sz="2000" dirty="0" err="1"/>
              <a:t>i</a:t>
            </a:r>
            <a:r>
              <a:rPr lang="en-GB" sz="2000" dirty="0"/>
              <a:t> 1975, 1977, 1979, 1985 </a:t>
            </a:r>
            <a:r>
              <a:rPr lang="en-GB" sz="2000" dirty="0" err="1"/>
              <a:t>og</a:t>
            </a:r>
            <a:r>
              <a:rPr lang="en-GB" sz="2000" dirty="0"/>
              <a:t> 1998</a:t>
            </a:r>
          </a:p>
          <a:p>
            <a:pPr marL="0" indent="0">
              <a:buNone/>
            </a:pPr>
            <a:endParaRPr lang="en-GB" sz="800" dirty="0"/>
          </a:p>
          <a:p>
            <a:r>
              <a:rPr lang="en-GB" sz="2000" dirty="0" err="1"/>
              <a:t>Siden</a:t>
            </a:r>
            <a:r>
              <a:rPr lang="en-GB" sz="2000" dirty="0"/>
              <a:t> 1998 </a:t>
            </a:r>
            <a:r>
              <a:rPr lang="en-GB" sz="2000" dirty="0" err="1"/>
              <a:t>har</a:t>
            </a:r>
            <a:r>
              <a:rPr lang="en-GB" sz="2000" dirty="0"/>
              <a:t> der </a:t>
            </a:r>
            <a:r>
              <a:rPr lang="en-GB" sz="2000" dirty="0" err="1"/>
              <a:t>ikke</a:t>
            </a:r>
            <a:r>
              <a:rPr lang="en-GB" sz="2000" dirty="0"/>
              <a:t> </a:t>
            </a:r>
            <a:r>
              <a:rPr lang="en-GB" sz="2000" dirty="0" err="1"/>
              <a:t>været</a:t>
            </a:r>
            <a:r>
              <a:rPr lang="en-GB" sz="2000" dirty="0"/>
              <a:t> </a:t>
            </a:r>
            <a:r>
              <a:rPr lang="en-GB" sz="2000" dirty="0" err="1" smtClean="0"/>
              <a:t>en</a:t>
            </a:r>
            <a:r>
              <a:rPr lang="en-GB" sz="2000" dirty="0" smtClean="0"/>
              <a:t> (</a:t>
            </a:r>
            <a:r>
              <a:rPr lang="en-GB" sz="2000" dirty="0" err="1" smtClean="0"/>
              <a:t>stor</a:t>
            </a:r>
            <a:r>
              <a:rPr lang="en-GB" sz="2000" dirty="0" smtClean="0"/>
              <a:t>)</a:t>
            </a:r>
            <a:r>
              <a:rPr lang="en-GB" sz="2000" dirty="0" err="1" smtClean="0"/>
              <a:t>konflikt</a:t>
            </a:r>
            <a:r>
              <a:rPr lang="en-GB" sz="2000" dirty="0" smtClean="0"/>
              <a:t> </a:t>
            </a:r>
            <a:r>
              <a:rPr lang="en-GB" sz="2000" dirty="0" err="1"/>
              <a:t>på</a:t>
            </a:r>
            <a:r>
              <a:rPr lang="en-GB" sz="2000" dirty="0"/>
              <a:t> </a:t>
            </a:r>
            <a:r>
              <a:rPr lang="en-GB" sz="2000" dirty="0" err="1"/>
              <a:t>det</a:t>
            </a:r>
            <a:r>
              <a:rPr lang="en-GB" sz="2000" dirty="0"/>
              <a:t> private </a:t>
            </a:r>
            <a:r>
              <a:rPr lang="en-GB" sz="2000" dirty="0" err="1"/>
              <a:t>område</a:t>
            </a:r>
            <a:endParaRPr lang="en-GB" sz="2000" dirty="0"/>
          </a:p>
          <a:p>
            <a:pPr marL="0" indent="0">
              <a:buNone/>
            </a:pPr>
            <a:endParaRPr lang="en-GB" dirty="0"/>
          </a:p>
          <a:p>
            <a:endParaRPr lang="en-GB" dirty="0"/>
          </a:p>
        </p:txBody>
      </p:sp>
      <p:sp>
        <p:nvSpPr>
          <p:cNvPr id="5" name="Date Placeholder 4"/>
          <p:cNvSpPr>
            <a:spLocks noGrp="1"/>
          </p:cNvSpPr>
          <p:nvPr>
            <p:ph type="dt" sz="half" idx="10"/>
          </p:nvPr>
        </p:nvSpPr>
        <p:spPr/>
        <p:txBody>
          <a:bodyPr/>
          <a:lstStyle/>
          <a:p>
            <a:fld id="{EE4FFEAA-BA47-4F55-BB2A-ABDD4DBF5CDE}" type="datetime1">
              <a:rPr lang="da-DK" smtClean="0"/>
              <a:t>12-09-2022</a:t>
            </a:fld>
            <a:endParaRPr lang="da-DK" dirty="0"/>
          </a:p>
        </p:txBody>
      </p:sp>
      <p:sp>
        <p:nvSpPr>
          <p:cNvPr id="6" name="Slide Number Placeholder 5"/>
          <p:cNvSpPr>
            <a:spLocks noGrp="1"/>
          </p:cNvSpPr>
          <p:nvPr>
            <p:ph type="sldNum" sz="quarter" idx="12"/>
          </p:nvPr>
        </p:nvSpPr>
        <p:spPr/>
        <p:txBody>
          <a:bodyPr/>
          <a:lstStyle/>
          <a:p>
            <a:fld id="{091A926C-488A-4E3E-9C21-57CAA120E114}" type="slidenum">
              <a:rPr lang="da-DK" smtClean="0"/>
              <a:t>13</a:t>
            </a:fld>
            <a:endParaRPr lang="da-DK" dirty="0"/>
          </a:p>
        </p:txBody>
      </p:sp>
    </p:spTree>
    <p:extLst>
      <p:ext uri="{BB962C8B-B14F-4D97-AF65-F5344CB8AC3E}">
        <p14:creationId xmlns:p14="http://schemas.microsoft.com/office/powerpoint/2010/main" val="312221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Konflikterne</a:t>
            </a:r>
            <a:r>
              <a:rPr lang="en-GB" sz="2800" dirty="0"/>
              <a:t> </a:t>
            </a:r>
            <a:r>
              <a:rPr lang="en-GB" sz="2800" dirty="0" err="1"/>
              <a:t>på</a:t>
            </a:r>
            <a:r>
              <a:rPr lang="en-GB" sz="2800" dirty="0"/>
              <a:t> </a:t>
            </a:r>
            <a:r>
              <a:rPr lang="en-GB" sz="2800" dirty="0" err="1"/>
              <a:t>det</a:t>
            </a:r>
            <a:r>
              <a:rPr lang="en-GB" sz="2800" dirty="0"/>
              <a:t> </a:t>
            </a:r>
            <a:r>
              <a:rPr lang="en-GB" sz="2800" dirty="0" err="1"/>
              <a:t>offentlige</a:t>
            </a:r>
            <a:r>
              <a:rPr lang="en-GB" sz="2800" dirty="0"/>
              <a:t> </a:t>
            </a:r>
            <a:r>
              <a:rPr lang="en-GB" sz="2800" dirty="0" err="1"/>
              <a:t>arbejdsmarked</a:t>
            </a:r>
            <a:endParaRPr lang="en-GB" sz="2800" dirty="0"/>
          </a:p>
        </p:txBody>
      </p:sp>
      <p:sp>
        <p:nvSpPr>
          <p:cNvPr id="3" name="Content Placeholder 2"/>
          <p:cNvSpPr>
            <a:spLocks noGrp="1"/>
          </p:cNvSpPr>
          <p:nvPr>
            <p:ph idx="1"/>
          </p:nvPr>
        </p:nvSpPr>
        <p:spPr/>
        <p:txBody>
          <a:bodyPr/>
          <a:lstStyle/>
          <a:p>
            <a:r>
              <a:rPr lang="en-GB" sz="2000" b="1" dirty="0"/>
              <a:t>1995</a:t>
            </a:r>
            <a:r>
              <a:rPr lang="en-GB" sz="2000" dirty="0"/>
              <a:t>: </a:t>
            </a:r>
            <a:r>
              <a:rPr lang="en-GB" sz="2000" dirty="0" err="1"/>
              <a:t>Sygeplejerskestrejke</a:t>
            </a:r>
            <a:r>
              <a:rPr lang="en-GB" sz="2000" dirty="0"/>
              <a:t> </a:t>
            </a:r>
            <a:r>
              <a:rPr lang="en-GB" sz="2000" dirty="0" err="1"/>
              <a:t>i</a:t>
            </a:r>
            <a:r>
              <a:rPr lang="en-GB" sz="2000" dirty="0"/>
              <a:t> 4 </a:t>
            </a:r>
            <a:r>
              <a:rPr lang="en-GB" sz="2000" dirty="0" err="1"/>
              <a:t>uger</a:t>
            </a:r>
            <a:r>
              <a:rPr lang="en-GB" sz="2000" dirty="0"/>
              <a:t> – </a:t>
            </a:r>
            <a:r>
              <a:rPr lang="en-GB" sz="2000" dirty="0" err="1"/>
              <a:t>endte</a:t>
            </a:r>
            <a:r>
              <a:rPr lang="en-GB" sz="2000" dirty="0"/>
              <a:t> med </a:t>
            </a:r>
            <a:r>
              <a:rPr lang="en-GB" sz="2000" dirty="0" err="1"/>
              <a:t>lovindgreb</a:t>
            </a:r>
            <a:r>
              <a:rPr lang="en-GB" sz="2000" dirty="0"/>
              <a:t> </a:t>
            </a:r>
          </a:p>
          <a:p>
            <a:pPr marL="0" indent="0">
              <a:buNone/>
            </a:pPr>
            <a:endParaRPr lang="en-GB" sz="800" dirty="0"/>
          </a:p>
          <a:p>
            <a:r>
              <a:rPr lang="en-GB" sz="2000" b="1" dirty="0"/>
              <a:t>1999</a:t>
            </a:r>
            <a:r>
              <a:rPr lang="en-GB" sz="2000" dirty="0"/>
              <a:t>: </a:t>
            </a:r>
            <a:r>
              <a:rPr lang="en-GB" sz="2000" dirty="0" err="1"/>
              <a:t>Sygeplejerskestrejke</a:t>
            </a:r>
            <a:r>
              <a:rPr lang="en-GB" sz="2000" dirty="0"/>
              <a:t> </a:t>
            </a:r>
            <a:r>
              <a:rPr lang="en-GB" sz="2000" dirty="0" err="1"/>
              <a:t>i</a:t>
            </a:r>
            <a:r>
              <a:rPr lang="en-GB" sz="2000" dirty="0"/>
              <a:t> </a:t>
            </a:r>
            <a:r>
              <a:rPr lang="en-GB" sz="2000" dirty="0" err="1"/>
              <a:t>én</a:t>
            </a:r>
            <a:r>
              <a:rPr lang="en-GB" sz="2000" dirty="0"/>
              <a:t> </a:t>
            </a:r>
            <a:r>
              <a:rPr lang="en-GB" sz="2000" dirty="0" err="1"/>
              <a:t>uge</a:t>
            </a:r>
            <a:r>
              <a:rPr lang="en-GB" sz="2000" dirty="0"/>
              <a:t> – </a:t>
            </a:r>
            <a:r>
              <a:rPr lang="en-GB" sz="2000" dirty="0" err="1"/>
              <a:t>endte</a:t>
            </a:r>
            <a:r>
              <a:rPr lang="en-GB" sz="2000" dirty="0"/>
              <a:t> med </a:t>
            </a:r>
            <a:r>
              <a:rPr lang="en-GB" sz="2000" dirty="0" err="1" smtClean="0"/>
              <a:t>lovindgreb</a:t>
            </a:r>
            <a:endParaRPr lang="en-GB" sz="2000" dirty="0"/>
          </a:p>
          <a:p>
            <a:pPr marL="0" indent="0">
              <a:buNone/>
            </a:pPr>
            <a:endParaRPr lang="en-GB" sz="800" dirty="0"/>
          </a:p>
          <a:p>
            <a:r>
              <a:rPr lang="en-GB" sz="2000" b="1" dirty="0"/>
              <a:t>2008</a:t>
            </a:r>
            <a:r>
              <a:rPr lang="en-GB" sz="2000" dirty="0"/>
              <a:t>: </a:t>
            </a:r>
            <a:r>
              <a:rPr lang="en-GB" sz="2000" dirty="0" err="1" smtClean="0"/>
              <a:t>Sundhedsgrupper</a:t>
            </a:r>
            <a:r>
              <a:rPr lang="en-GB" sz="2000" dirty="0" smtClean="0"/>
              <a:t> </a:t>
            </a:r>
            <a:r>
              <a:rPr lang="en-GB" sz="2000" dirty="0" err="1"/>
              <a:t>og</a:t>
            </a:r>
            <a:r>
              <a:rPr lang="en-GB" sz="2000" dirty="0"/>
              <a:t> </a:t>
            </a:r>
            <a:r>
              <a:rPr lang="en-GB" sz="2000" dirty="0" err="1"/>
              <a:t>pædagoger</a:t>
            </a:r>
            <a:r>
              <a:rPr lang="en-GB" sz="2000" dirty="0"/>
              <a:t> </a:t>
            </a:r>
            <a:r>
              <a:rPr lang="en-GB" sz="2000" dirty="0" err="1"/>
              <a:t>strejkede</a:t>
            </a:r>
            <a:r>
              <a:rPr lang="en-GB" sz="2000" dirty="0"/>
              <a:t> </a:t>
            </a:r>
            <a:r>
              <a:rPr lang="en-GB" sz="2000" dirty="0" err="1"/>
              <a:t>i</a:t>
            </a:r>
            <a:r>
              <a:rPr lang="en-GB" sz="2000" dirty="0"/>
              <a:t> mere end 8 </a:t>
            </a:r>
            <a:r>
              <a:rPr lang="en-GB" sz="2000" dirty="0" err="1"/>
              <a:t>uger</a:t>
            </a:r>
            <a:r>
              <a:rPr lang="en-GB" sz="2000" dirty="0"/>
              <a:t> </a:t>
            </a:r>
            <a:r>
              <a:rPr lang="en-GB" sz="2000" dirty="0" err="1"/>
              <a:t>uden</a:t>
            </a:r>
            <a:r>
              <a:rPr lang="en-GB" sz="2000" dirty="0"/>
              <a:t> </a:t>
            </a:r>
            <a:r>
              <a:rPr lang="en-GB" sz="2000" dirty="0" err="1"/>
              <a:t>lovindgreb</a:t>
            </a:r>
            <a:endParaRPr lang="en-GB" sz="2000" dirty="0"/>
          </a:p>
          <a:p>
            <a:pPr marL="0" indent="0">
              <a:buNone/>
            </a:pPr>
            <a:r>
              <a:rPr lang="en-GB" sz="800" dirty="0"/>
              <a:t> </a:t>
            </a:r>
          </a:p>
          <a:p>
            <a:r>
              <a:rPr lang="en-GB" sz="2000" b="1" dirty="0"/>
              <a:t>2013</a:t>
            </a:r>
            <a:r>
              <a:rPr lang="en-GB" sz="2000" dirty="0"/>
              <a:t>: Lockout </a:t>
            </a:r>
            <a:r>
              <a:rPr lang="en-GB" sz="2000" dirty="0" err="1"/>
              <a:t>på</a:t>
            </a:r>
            <a:r>
              <a:rPr lang="en-GB" sz="2000" dirty="0"/>
              <a:t> </a:t>
            </a:r>
            <a:r>
              <a:rPr lang="en-GB" sz="2000" dirty="0" err="1" smtClean="0"/>
              <a:t>lærer</a:t>
            </a:r>
            <a:r>
              <a:rPr lang="en-GB" sz="2000" dirty="0" smtClean="0"/>
              <a:t>- </a:t>
            </a:r>
            <a:r>
              <a:rPr lang="en-GB" sz="2000" dirty="0" err="1" smtClean="0"/>
              <a:t>og</a:t>
            </a:r>
            <a:r>
              <a:rPr lang="en-GB" sz="2000" dirty="0" smtClean="0"/>
              <a:t> </a:t>
            </a:r>
            <a:r>
              <a:rPr lang="en-GB" sz="2000" dirty="0" err="1" smtClean="0"/>
              <a:t>underviserområdet</a:t>
            </a:r>
            <a:r>
              <a:rPr lang="en-GB" sz="2000" dirty="0" smtClean="0"/>
              <a:t> </a:t>
            </a:r>
            <a:r>
              <a:rPr lang="en-GB" sz="2000" dirty="0"/>
              <a:t>– </a:t>
            </a:r>
            <a:r>
              <a:rPr lang="en-GB" sz="2000" dirty="0" err="1"/>
              <a:t>endte</a:t>
            </a:r>
            <a:r>
              <a:rPr lang="en-GB" sz="2000" dirty="0"/>
              <a:t> med </a:t>
            </a:r>
            <a:r>
              <a:rPr lang="en-GB" sz="2000" dirty="0" err="1"/>
              <a:t>lovindgreb</a:t>
            </a:r>
            <a:r>
              <a:rPr lang="en-GB" sz="2000" dirty="0"/>
              <a:t>  </a:t>
            </a:r>
          </a:p>
          <a:p>
            <a:pPr marL="0" indent="0">
              <a:buNone/>
            </a:pPr>
            <a:endParaRPr lang="en-GB" sz="800" dirty="0"/>
          </a:p>
          <a:p>
            <a:r>
              <a:rPr lang="en-GB" sz="2000" b="1" dirty="0"/>
              <a:t>2018</a:t>
            </a:r>
            <a:r>
              <a:rPr lang="en-GB" sz="2000" dirty="0"/>
              <a:t>: </a:t>
            </a:r>
            <a:r>
              <a:rPr lang="en-GB" sz="2000" dirty="0" err="1"/>
              <a:t>Optræk</a:t>
            </a:r>
            <a:r>
              <a:rPr lang="en-GB" sz="2000" dirty="0"/>
              <a:t> </a:t>
            </a:r>
            <a:r>
              <a:rPr lang="en-GB" sz="2000" dirty="0" err="1"/>
              <a:t>til</a:t>
            </a:r>
            <a:r>
              <a:rPr lang="en-GB" sz="2000" dirty="0"/>
              <a:t> </a:t>
            </a:r>
            <a:r>
              <a:rPr lang="en-GB" sz="2000" dirty="0" err="1"/>
              <a:t>storkonflikt</a:t>
            </a:r>
            <a:r>
              <a:rPr lang="en-GB" sz="2000" dirty="0"/>
              <a:t> </a:t>
            </a:r>
            <a:r>
              <a:rPr lang="en-GB" sz="2000" dirty="0" err="1"/>
              <a:t>på</a:t>
            </a:r>
            <a:r>
              <a:rPr lang="en-GB" sz="2000" dirty="0"/>
              <a:t> </a:t>
            </a:r>
            <a:r>
              <a:rPr lang="en-GB" sz="2000" dirty="0" err="1"/>
              <a:t>tværs</a:t>
            </a:r>
            <a:r>
              <a:rPr lang="en-GB" sz="2000" dirty="0"/>
              <a:t> </a:t>
            </a:r>
            <a:r>
              <a:rPr lang="en-GB" sz="2000" dirty="0" err="1"/>
              <a:t>af</a:t>
            </a:r>
            <a:r>
              <a:rPr lang="en-GB" sz="2000" dirty="0"/>
              <a:t> </a:t>
            </a:r>
            <a:r>
              <a:rPr lang="en-GB" sz="2000" dirty="0" err="1"/>
              <a:t>samtlige</a:t>
            </a:r>
            <a:r>
              <a:rPr lang="en-GB" sz="2000" dirty="0"/>
              <a:t> </a:t>
            </a:r>
            <a:r>
              <a:rPr lang="en-GB" sz="2000" dirty="0" err="1"/>
              <a:t>medarbejdergrupper</a:t>
            </a:r>
            <a:endParaRPr lang="en-GB" sz="2000" dirty="0"/>
          </a:p>
          <a:p>
            <a:pPr marL="0" indent="0">
              <a:buNone/>
            </a:pPr>
            <a:endParaRPr lang="en-GB" sz="800" dirty="0"/>
          </a:p>
          <a:p>
            <a:r>
              <a:rPr lang="en-GB" sz="2000" b="1" dirty="0"/>
              <a:t>2021</a:t>
            </a:r>
            <a:r>
              <a:rPr lang="en-GB" sz="2000" dirty="0"/>
              <a:t>: </a:t>
            </a:r>
            <a:r>
              <a:rPr lang="en-GB" sz="2000" dirty="0" err="1"/>
              <a:t>Sygeplejerskestrejke</a:t>
            </a:r>
            <a:r>
              <a:rPr lang="en-GB" sz="2000" dirty="0"/>
              <a:t> </a:t>
            </a:r>
            <a:r>
              <a:rPr lang="en-GB" sz="2000" dirty="0" err="1"/>
              <a:t>i</a:t>
            </a:r>
            <a:r>
              <a:rPr lang="en-GB" sz="2000" dirty="0"/>
              <a:t> 4 </a:t>
            </a:r>
            <a:r>
              <a:rPr lang="en-GB" sz="2000" dirty="0" err="1"/>
              <a:t>uger</a:t>
            </a:r>
            <a:r>
              <a:rPr lang="en-GB" sz="2000" dirty="0"/>
              <a:t> – </a:t>
            </a:r>
            <a:r>
              <a:rPr lang="en-GB" sz="2000" dirty="0" err="1"/>
              <a:t>endte</a:t>
            </a:r>
            <a:r>
              <a:rPr lang="en-GB" sz="2000" dirty="0"/>
              <a:t> med </a:t>
            </a:r>
            <a:r>
              <a:rPr lang="en-GB" sz="2000" dirty="0" err="1"/>
              <a:t>lovindgreb</a:t>
            </a:r>
            <a:endParaRPr lang="en-GB" sz="2000" dirty="0"/>
          </a:p>
          <a:p>
            <a:pPr marL="0" indent="0">
              <a:buNone/>
            </a:pPr>
            <a:r>
              <a:rPr lang="en-GB" sz="2000" dirty="0"/>
              <a:t>    </a:t>
            </a:r>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14</a:t>
            </a:fld>
            <a:endParaRPr lang="da-DK" dirty="0"/>
          </a:p>
        </p:txBody>
      </p:sp>
    </p:spTree>
    <p:extLst>
      <p:ext uri="{BB962C8B-B14F-4D97-AF65-F5344CB8AC3E}">
        <p14:creationId xmlns:p14="http://schemas.microsoft.com/office/powerpoint/2010/main" val="2155547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Ny</a:t>
            </a:r>
            <a:r>
              <a:rPr lang="en-GB" sz="2800" dirty="0"/>
              <a:t> (</a:t>
            </a:r>
            <a:r>
              <a:rPr lang="en-GB" sz="2800" dirty="0" err="1"/>
              <a:t>overenskomststridig</a:t>
            </a:r>
            <a:r>
              <a:rPr lang="en-GB" sz="2800" dirty="0"/>
              <a:t>) </a:t>
            </a:r>
            <a:r>
              <a:rPr lang="en-GB" sz="2800" dirty="0" err="1"/>
              <a:t>konfliktstrategi</a:t>
            </a:r>
            <a:r>
              <a:rPr lang="en-GB" sz="2800" dirty="0"/>
              <a:t> </a:t>
            </a:r>
            <a:r>
              <a:rPr lang="en-GB" sz="2800" dirty="0" err="1"/>
              <a:t>i</a:t>
            </a:r>
            <a:r>
              <a:rPr lang="en-GB" sz="2800" dirty="0"/>
              <a:t> 2021?</a:t>
            </a:r>
          </a:p>
        </p:txBody>
      </p:sp>
      <p:sp>
        <p:nvSpPr>
          <p:cNvPr id="3" name="Content Placeholder 2"/>
          <p:cNvSpPr>
            <a:spLocks noGrp="1"/>
          </p:cNvSpPr>
          <p:nvPr>
            <p:ph idx="1"/>
          </p:nvPr>
        </p:nvSpPr>
        <p:spPr/>
        <p:txBody>
          <a:bodyPr/>
          <a:lstStyle/>
          <a:p>
            <a:r>
              <a:rPr lang="da-DK" sz="2000" b="1" dirty="0" smtClean="0"/>
              <a:t>Det offentlige område har meget få overenskomststridige arbejdsnedlæggelser</a:t>
            </a:r>
          </a:p>
          <a:p>
            <a:pPr marL="0" indent="0">
              <a:buNone/>
            </a:pPr>
            <a:r>
              <a:rPr lang="da-DK" sz="2000" dirty="0" smtClean="0"/>
              <a:t>     - det billede prægede dog ikke efteråret 2021 på hospitalsområdet</a:t>
            </a:r>
          </a:p>
          <a:p>
            <a:pPr marL="0" indent="0">
              <a:buNone/>
            </a:pPr>
            <a:r>
              <a:rPr lang="da-DK" sz="800" dirty="0" smtClean="0"/>
              <a:t> </a:t>
            </a:r>
            <a:endParaRPr lang="da-DK" sz="800" dirty="0"/>
          </a:p>
          <a:p>
            <a:r>
              <a:rPr lang="da-DK" sz="2000" b="1" dirty="0" smtClean="0"/>
              <a:t>Punktstrejker </a:t>
            </a:r>
            <a:r>
              <a:rPr lang="da-DK" sz="2000" b="1" dirty="0"/>
              <a:t>i umiddelbar forlængelse af lovindgrebet </a:t>
            </a:r>
          </a:p>
          <a:p>
            <a:pPr marL="0" indent="0">
              <a:buNone/>
            </a:pPr>
            <a:r>
              <a:rPr lang="da-DK" sz="2000" dirty="0"/>
              <a:t>    - koordineret af Den landsdækkende styregruppe for arbejdsnedlæggelser     </a:t>
            </a:r>
          </a:p>
          <a:p>
            <a:pPr marL="0" indent="0">
              <a:buNone/>
            </a:pPr>
            <a:r>
              <a:rPr lang="da-DK" sz="2000" dirty="0"/>
              <a:t>    - Arbejdsretten gav løbende de strejkende pålæg og </a:t>
            </a:r>
            <a:r>
              <a:rPr lang="da-DK" sz="2000" dirty="0" smtClean="0"/>
              <a:t>skærpet </a:t>
            </a:r>
            <a:r>
              <a:rPr lang="da-DK" sz="2000" dirty="0"/>
              <a:t>bod</a:t>
            </a:r>
          </a:p>
          <a:p>
            <a:pPr marL="0" indent="0">
              <a:buNone/>
            </a:pPr>
            <a:r>
              <a:rPr lang="da-DK" sz="2000" dirty="0"/>
              <a:t>    - </a:t>
            </a:r>
            <a:r>
              <a:rPr lang="da-DK" sz="2000" dirty="0" smtClean="0"/>
              <a:t>tilsvarende for strejker ved </a:t>
            </a:r>
            <a:r>
              <a:rPr lang="da-DK" sz="2000" dirty="0"/>
              <a:t>forskellige </a:t>
            </a:r>
            <a:r>
              <a:rPr lang="da-DK" sz="2000" dirty="0" smtClean="0"/>
              <a:t>sygehuse ved </a:t>
            </a:r>
            <a:r>
              <a:rPr lang="da-DK" sz="2000" dirty="0"/>
              <a:t>dom af 26. april 2000 (99.351)</a:t>
            </a:r>
          </a:p>
          <a:p>
            <a:pPr marL="0" indent="0">
              <a:buNone/>
            </a:pPr>
            <a:endParaRPr lang="da-DK" sz="800" dirty="0"/>
          </a:p>
          <a:p>
            <a:r>
              <a:rPr lang="da-DK" sz="2000" b="1" dirty="0"/>
              <a:t>Opfordring til kollektiv opsigelse af ansættelsesforholdene</a:t>
            </a:r>
          </a:p>
          <a:p>
            <a:pPr marL="0" indent="0">
              <a:buNone/>
            </a:pPr>
            <a:r>
              <a:rPr lang="da-DK" sz="2000" dirty="0"/>
              <a:t>     - en talsperson for styregruppen opfordrede til kollektive opsigelser den </a:t>
            </a:r>
            <a:r>
              <a:rPr lang="da-DK" sz="2000" dirty="0" smtClean="0"/>
              <a:t>30/11</a:t>
            </a:r>
            <a:endParaRPr lang="da-DK" sz="2000" dirty="0"/>
          </a:p>
          <a:p>
            <a:pPr marL="0" indent="0">
              <a:buNone/>
            </a:pPr>
            <a:r>
              <a:rPr lang="da-DK" sz="2000" dirty="0"/>
              <a:t>     - kun få sygeplejersker fulgte opfordringen</a:t>
            </a:r>
          </a:p>
          <a:p>
            <a:pPr marL="0" indent="0">
              <a:buNone/>
            </a:pPr>
            <a:r>
              <a:rPr lang="da-DK" sz="2000" dirty="0"/>
              <a:t>     - kollektive opsigelser tidligere kendt </a:t>
            </a:r>
            <a:r>
              <a:rPr lang="da-DK" sz="2000" dirty="0" smtClean="0"/>
              <a:t>overenskomststridige ved </a:t>
            </a:r>
            <a:r>
              <a:rPr lang="da-DK" sz="2000" dirty="0"/>
              <a:t>kendelse af 4. juli 1995 </a:t>
            </a:r>
          </a:p>
          <a:p>
            <a:pPr marL="0" indent="0">
              <a:buNone/>
            </a:pPr>
            <a:r>
              <a:rPr lang="da-DK" sz="2000" dirty="0"/>
              <a:t>       </a:t>
            </a: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15</a:t>
            </a:fld>
            <a:endParaRPr lang="da-DK" dirty="0"/>
          </a:p>
        </p:txBody>
      </p:sp>
    </p:spTree>
    <p:extLst>
      <p:ext uri="{BB962C8B-B14F-4D97-AF65-F5344CB8AC3E}">
        <p14:creationId xmlns:p14="http://schemas.microsoft.com/office/powerpoint/2010/main" val="978887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err="1"/>
              <a:t>Er</a:t>
            </a:r>
            <a:r>
              <a:rPr lang="en-GB" sz="2400" dirty="0"/>
              <a:t> </a:t>
            </a:r>
            <a:r>
              <a:rPr lang="en-GB" sz="2400" smtClean="0"/>
              <a:t>arbejdskonflikt </a:t>
            </a:r>
            <a:r>
              <a:rPr lang="en-GB" sz="2400" dirty="0" err="1" smtClean="0"/>
              <a:t>en</a:t>
            </a:r>
            <a:r>
              <a:rPr lang="en-GB" sz="2400" dirty="0" smtClean="0"/>
              <a:t> </a:t>
            </a:r>
            <a:r>
              <a:rPr lang="en-GB" sz="2400" dirty="0" err="1" smtClean="0"/>
              <a:t>hensigtsmæssig</a:t>
            </a:r>
            <a:r>
              <a:rPr lang="en-GB" sz="2400" dirty="0" smtClean="0"/>
              <a:t> </a:t>
            </a:r>
            <a:r>
              <a:rPr lang="en-GB" sz="2400" dirty="0" err="1" smtClean="0"/>
              <a:t>mekanisme</a:t>
            </a:r>
            <a:r>
              <a:rPr lang="en-GB" sz="2400" dirty="0" smtClean="0"/>
              <a:t> </a:t>
            </a:r>
            <a:r>
              <a:rPr lang="en-GB" sz="2400" dirty="0" err="1" smtClean="0"/>
              <a:t>på</a:t>
            </a:r>
            <a:r>
              <a:rPr lang="en-GB" sz="2400" dirty="0" smtClean="0"/>
              <a:t> </a:t>
            </a:r>
            <a:r>
              <a:rPr lang="en-GB" sz="2400" dirty="0" err="1" smtClean="0"/>
              <a:t>det</a:t>
            </a:r>
            <a:r>
              <a:rPr lang="en-GB" sz="2400" dirty="0" smtClean="0"/>
              <a:t> </a:t>
            </a:r>
            <a:r>
              <a:rPr lang="en-GB" sz="2400" dirty="0" err="1" smtClean="0"/>
              <a:t>offentlige</a:t>
            </a:r>
            <a:r>
              <a:rPr lang="en-GB" sz="2400" dirty="0" smtClean="0"/>
              <a:t> </a:t>
            </a:r>
            <a:r>
              <a:rPr lang="en-GB" sz="2400" dirty="0" err="1" smtClean="0"/>
              <a:t>område</a:t>
            </a:r>
            <a:r>
              <a:rPr lang="en-GB" sz="2400" dirty="0" smtClean="0"/>
              <a:t>?</a:t>
            </a:r>
            <a:endParaRPr lang="en-GB" sz="2400" dirty="0"/>
          </a:p>
        </p:txBody>
      </p:sp>
      <p:sp>
        <p:nvSpPr>
          <p:cNvPr id="3" name="Content Placeholder 2"/>
          <p:cNvSpPr>
            <a:spLocks noGrp="1"/>
          </p:cNvSpPr>
          <p:nvPr>
            <p:ph idx="1"/>
          </p:nvPr>
        </p:nvSpPr>
        <p:spPr/>
        <p:txBody>
          <a:bodyPr/>
          <a:lstStyle/>
          <a:p>
            <a:r>
              <a:rPr lang="en-GB" sz="2000" dirty="0" err="1" smtClean="0"/>
              <a:t>Er</a:t>
            </a:r>
            <a:r>
              <a:rPr lang="en-GB" sz="2000" dirty="0" smtClean="0"/>
              <a:t> </a:t>
            </a:r>
            <a:r>
              <a:rPr lang="en-GB" sz="2000" dirty="0" err="1"/>
              <a:t>arbejdskonflikt</a:t>
            </a:r>
            <a:r>
              <a:rPr lang="en-GB" sz="2000" dirty="0"/>
              <a:t> </a:t>
            </a:r>
            <a:r>
              <a:rPr lang="en-GB" sz="2000" dirty="0" err="1"/>
              <a:t>en</a:t>
            </a:r>
            <a:r>
              <a:rPr lang="en-GB" sz="2000" dirty="0"/>
              <a:t> </a:t>
            </a:r>
            <a:r>
              <a:rPr lang="en-GB" sz="2000" dirty="0" err="1"/>
              <a:t>hensigtsmæssig</a:t>
            </a:r>
            <a:r>
              <a:rPr lang="en-GB" sz="2000" dirty="0"/>
              <a:t> </a:t>
            </a:r>
            <a:r>
              <a:rPr lang="en-GB" sz="2000" dirty="0" err="1"/>
              <a:t>fornyelsesmekanisme</a:t>
            </a:r>
            <a:r>
              <a:rPr lang="en-GB" sz="2000" dirty="0"/>
              <a:t>, </a:t>
            </a:r>
            <a:r>
              <a:rPr lang="en-GB" sz="2000" dirty="0" err="1"/>
              <a:t>når</a:t>
            </a:r>
            <a:r>
              <a:rPr lang="en-GB" sz="2000" dirty="0"/>
              <a:t> </a:t>
            </a:r>
            <a:r>
              <a:rPr lang="en-GB" sz="2000" dirty="0" err="1"/>
              <a:t>offentlige</a:t>
            </a:r>
            <a:r>
              <a:rPr lang="en-GB" sz="2000" dirty="0"/>
              <a:t> </a:t>
            </a:r>
            <a:r>
              <a:rPr lang="en-GB" sz="2000" dirty="0" err="1"/>
              <a:t>arbejdsgivere</a:t>
            </a:r>
            <a:r>
              <a:rPr lang="en-GB" sz="2000" dirty="0"/>
              <a:t> </a:t>
            </a:r>
            <a:r>
              <a:rPr lang="en-GB" sz="2000" dirty="0" err="1"/>
              <a:t>ikke</a:t>
            </a:r>
            <a:r>
              <a:rPr lang="en-GB" sz="2000" dirty="0"/>
              <a:t> </a:t>
            </a:r>
            <a:r>
              <a:rPr lang="en-GB" sz="2000" dirty="0" err="1"/>
              <a:t>har</a:t>
            </a:r>
            <a:r>
              <a:rPr lang="en-GB" sz="2000" dirty="0"/>
              <a:t> </a:t>
            </a:r>
            <a:r>
              <a:rPr lang="en-GB" sz="2000" dirty="0" err="1"/>
              <a:t>deres</a:t>
            </a:r>
            <a:r>
              <a:rPr lang="en-GB" sz="2000" dirty="0"/>
              <a:t> </a:t>
            </a:r>
            <a:r>
              <a:rPr lang="en-GB" sz="2000" dirty="0" err="1"/>
              <a:t>økonomi</a:t>
            </a:r>
            <a:r>
              <a:rPr lang="en-GB" sz="2000" dirty="0"/>
              <a:t> </a:t>
            </a:r>
            <a:r>
              <a:rPr lang="en-GB" sz="2000" dirty="0" err="1"/>
              <a:t>på</a:t>
            </a:r>
            <a:r>
              <a:rPr lang="en-GB" sz="2000" dirty="0"/>
              <a:t> </a:t>
            </a:r>
            <a:r>
              <a:rPr lang="en-GB" sz="2000" dirty="0" err="1"/>
              <a:t>spil</a:t>
            </a:r>
            <a:r>
              <a:rPr lang="en-GB" sz="2000" dirty="0"/>
              <a:t>, </a:t>
            </a:r>
            <a:r>
              <a:rPr lang="en-GB" sz="2000" dirty="0" err="1"/>
              <a:t>og</a:t>
            </a:r>
            <a:r>
              <a:rPr lang="en-GB" sz="2000" dirty="0"/>
              <a:t> </a:t>
            </a:r>
            <a:r>
              <a:rPr lang="en-GB" sz="2000" dirty="0" err="1"/>
              <a:t>offentligt</a:t>
            </a:r>
            <a:r>
              <a:rPr lang="en-GB" sz="2000" dirty="0"/>
              <a:t> </a:t>
            </a:r>
            <a:r>
              <a:rPr lang="en-GB" sz="2000" dirty="0" err="1"/>
              <a:t>ansatte</a:t>
            </a:r>
            <a:r>
              <a:rPr lang="en-GB" sz="2000" dirty="0"/>
              <a:t> </a:t>
            </a:r>
            <a:r>
              <a:rPr lang="en-GB" sz="2000" dirty="0" err="1"/>
              <a:t>ikke</a:t>
            </a:r>
            <a:r>
              <a:rPr lang="en-GB" sz="2000" dirty="0"/>
              <a:t> </a:t>
            </a:r>
            <a:r>
              <a:rPr lang="en-GB" sz="2000" dirty="0" err="1"/>
              <a:t>har</a:t>
            </a:r>
            <a:r>
              <a:rPr lang="en-GB" sz="2000" dirty="0"/>
              <a:t> </a:t>
            </a:r>
            <a:r>
              <a:rPr lang="en-GB" sz="2000" dirty="0" err="1"/>
              <a:t>deres</a:t>
            </a:r>
            <a:r>
              <a:rPr lang="en-GB" sz="2000" dirty="0"/>
              <a:t> job </a:t>
            </a:r>
            <a:r>
              <a:rPr lang="en-GB" sz="2000" dirty="0" err="1"/>
              <a:t>på</a:t>
            </a:r>
            <a:r>
              <a:rPr lang="en-GB" sz="2000" dirty="0"/>
              <a:t> </a:t>
            </a:r>
            <a:r>
              <a:rPr lang="en-GB" sz="2000" dirty="0" err="1"/>
              <a:t>spil</a:t>
            </a:r>
            <a:r>
              <a:rPr lang="en-GB" sz="2000" dirty="0"/>
              <a:t>?</a:t>
            </a:r>
          </a:p>
          <a:p>
            <a:pPr marL="0" indent="0">
              <a:buNone/>
            </a:pPr>
            <a:endParaRPr lang="en-GB" sz="800" dirty="0"/>
          </a:p>
          <a:p>
            <a:r>
              <a:rPr lang="en-GB" sz="2000" dirty="0" err="1"/>
              <a:t>Er</a:t>
            </a:r>
            <a:r>
              <a:rPr lang="en-GB" sz="2000" dirty="0"/>
              <a:t> </a:t>
            </a:r>
            <a:r>
              <a:rPr lang="en-GB" sz="2000" dirty="0" err="1"/>
              <a:t>parterne</a:t>
            </a:r>
            <a:r>
              <a:rPr lang="en-GB" sz="2000" dirty="0"/>
              <a:t> </a:t>
            </a:r>
            <a:r>
              <a:rPr lang="en-GB" sz="2000" dirty="0" err="1"/>
              <a:t>reelt</a:t>
            </a:r>
            <a:r>
              <a:rPr lang="en-GB" sz="2000" dirty="0"/>
              <a:t> for </a:t>
            </a:r>
            <a:r>
              <a:rPr lang="en-GB" sz="2000" dirty="0" err="1"/>
              <a:t>afhængige</a:t>
            </a:r>
            <a:r>
              <a:rPr lang="en-GB" sz="2000" dirty="0"/>
              <a:t> </a:t>
            </a:r>
            <a:r>
              <a:rPr lang="en-GB" sz="2000" dirty="0" err="1"/>
              <a:t>af</a:t>
            </a:r>
            <a:r>
              <a:rPr lang="en-GB" sz="2000" dirty="0"/>
              <a:t> </a:t>
            </a:r>
            <a:r>
              <a:rPr lang="en-GB" sz="2000" dirty="0" err="1"/>
              <a:t>det</a:t>
            </a:r>
            <a:r>
              <a:rPr lang="en-GB" sz="2000" dirty="0"/>
              <a:t> </a:t>
            </a:r>
            <a:r>
              <a:rPr lang="en-GB" sz="2000" dirty="0" err="1"/>
              <a:t>politiske</a:t>
            </a:r>
            <a:r>
              <a:rPr lang="en-GB" sz="2000" dirty="0"/>
              <a:t> system </a:t>
            </a:r>
            <a:r>
              <a:rPr lang="en-GB" sz="2000" dirty="0" err="1"/>
              <a:t>til</a:t>
            </a:r>
            <a:r>
              <a:rPr lang="en-GB" sz="2000" dirty="0"/>
              <a:t> </a:t>
            </a:r>
            <a:r>
              <a:rPr lang="en-GB" sz="2000" dirty="0" err="1"/>
              <a:t>selv</a:t>
            </a:r>
            <a:r>
              <a:rPr lang="en-GB" sz="2000" dirty="0"/>
              <a:t> at </a:t>
            </a:r>
            <a:r>
              <a:rPr lang="en-GB" sz="2000" dirty="0" err="1"/>
              <a:t>kunne</a:t>
            </a:r>
            <a:r>
              <a:rPr lang="en-GB" sz="2000" dirty="0"/>
              <a:t> </a:t>
            </a:r>
            <a:r>
              <a:rPr lang="en-GB" sz="2000" dirty="0" err="1"/>
              <a:t>håndtere</a:t>
            </a:r>
            <a:r>
              <a:rPr lang="en-GB" sz="2000" dirty="0"/>
              <a:t> </a:t>
            </a:r>
            <a:r>
              <a:rPr lang="en-GB" sz="2000" dirty="0" err="1"/>
              <a:t>væsentlige</a:t>
            </a:r>
            <a:r>
              <a:rPr lang="en-GB" sz="2000" dirty="0"/>
              <a:t> </a:t>
            </a:r>
            <a:r>
              <a:rPr lang="en-GB" sz="2000" dirty="0" err="1" smtClean="0"/>
              <a:t>udfordringer</a:t>
            </a:r>
            <a:r>
              <a:rPr lang="en-GB" sz="2000" dirty="0" smtClean="0"/>
              <a:t>?</a:t>
            </a:r>
          </a:p>
          <a:p>
            <a:pPr marL="0" indent="0">
              <a:buNone/>
            </a:pPr>
            <a:endParaRPr lang="en-GB" sz="800" dirty="0"/>
          </a:p>
          <a:p>
            <a:r>
              <a:rPr lang="en-GB" sz="2000" dirty="0" err="1" smtClean="0"/>
              <a:t>Er</a:t>
            </a:r>
            <a:r>
              <a:rPr lang="en-GB" sz="2000" dirty="0" smtClean="0"/>
              <a:t> der </a:t>
            </a:r>
            <a:r>
              <a:rPr lang="en-GB" sz="2000" dirty="0" err="1" smtClean="0"/>
              <a:t>behov</a:t>
            </a:r>
            <a:r>
              <a:rPr lang="en-GB" sz="2000" dirty="0" smtClean="0"/>
              <a:t> for at </a:t>
            </a:r>
            <a:r>
              <a:rPr lang="en-GB" sz="2000" dirty="0" err="1" smtClean="0"/>
              <a:t>benytte</a:t>
            </a:r>
            <a:r>
              <a:rPr lang="en-GB" sz="2000" dirty="0" smtClean="0"/>
              <a:t> </a:t>
            </a:r>
            <a:r>
              <a:rPr lang="en-GB" sz="2000" dirty="0" err="1" smtClean="0"/>
              <a:t>andre</a:t>
            </a:r>
            <a:r>
              <a:rPr lang="en-GB" sz="2000" dirty="0" smtClean="0"/>
              <a:t> </a:t>
            </a:r>
            <a:r>
              <a:rPr lang="en-GB" sz="2000" dirty="0" err="1" smtClean="0"/>
              <a:t>løsningsmekanismer</a:t>
            </a:r>
            <a:r>
              <a:rPr lang="en-GB" sz="2000" dirty="0" smtClean="0"/>
              <a:t> </a:t>
            </a:r>
            <a:r>
              <a:rPr lang="en-GB" sz="2000" dirty="0" err="1" smtClean="0"/>
              <a:t>på</a:t>
            </a:r>
            <a:r>
              <a:rPr lang="en-GB" sz="2000" dirty="0" smtClean="0"/>
              <a:t> </a:t>
            </a:r>
            <a:r>
              <a:rPr lang="en-GB" sz="2000" dirty="0" err="1" smtClean="0"/>
              <a:t>det</a:t>
            </a:r>
            <a:r>
              <a:rPr lang="en-GB" sz="2000" dirty="0" smtClean="0"/>
              <a:t> </a:t>
            </a:r>
            <a:r>
              <a:rPr lang="en-GB" sz="2000" dirty="0" err="1" smtClean="0"/>
              <a:t>offentlige</a:t>
            </a:r>
            <a:r>
              <a:rPr lang="en-GB" sz="2000" dirty="0" smtClean="0"/>
              <a:t> </a:t>
            </a:r>
            <a:r>
              <a:rPr lang="en-GB" sz="2000" dirty="0" err="1" smtClean="0"/>
              <a:t>område</a:t>
            </a:r>
            <a:r>
              <a:rPr lang="en-GB" sz="2000" dirty="0" smtClean="0"/>
              <a:t>?</a:t>
            </a:r>
          </a:p>
          <a:p>
            <a:pPr marL="0" indent="0">
              <a:buNone/>
            </a:pPr>
            <a:r>
              <a:rPr lang="en-GB" sz="2000" dirty="0"/>
              <a:t> </a:t>
            </a:r>
            <a:r>
              <a:rPr lang="en-GB" sz="2000" dirty="0" smtClean="0"/>
              <a:t>    - </a:t>
            </a:r>
            <a:r>
              <a:rPr lang="en-GB" sz="2000" b="1" dirty="0" err="1" smtClean="0"/>
              <a:t>tvungen</a:t>
            </a:r>
            <a:r>
              <a:rPr lang="en-GB" sz="2000" b="1" dirty="0" smtClean="0"/>
              <a:t> </a:t>
            </a:r>
            <a:r>
              <a:rPr lang="en-GB" sz="2000" b="1" dirty="0" err="1" smtClean="0"/>
              <a:t>voldgift</a:t>
            </a:r>
            <a:r>
              <a:rPr lang="en-GB" sz="2000" b="1" dirty="0"/>
              <a:t> </a:t>
            </a:r>
            <a:r>
              <a:rPr lang="en-GB" sz="2000" dirty="0" smtClean="0"/>
              <a:t>(led </a:t>
            </a:r>
            <a:r>
              <a:rPr lang="en-GB" sz="2000" dirty="0" err="1" smtClean="0"/>
              <a:t>i</a:t>
            </a:r>
            <a:r>
              <a:rPr lang="en-GB" sz="2000" dirty="0" smtClean="0"/>
              <a:t> </a:t>
            </a:r>
            <a:r>
              <a:rPr lang="en-GB" sz="2000" dirty="0" err="1" smtClean="0"/>
              <a:t>lovindgrebet</a:t>
            </a:r>
            <a:r>
              <a:rPr lang="en-GB" sz="2000" dirty="0" smtClean="0"/>
              <a:t> </a:t>
            </a:r>
            <a:r>
              <a:rPr lang="en-GB" sz="2000" dirty="0" err="1" smtClean="0"/>
              <a:t>på</a:t>
            </a:r>
            <a:r>
              <a:rPr lang="en-GB" sz="2000" dirty="0" smtClean="0"/>
              <a:t> </a:t>
            </a:r>
            <a:r>
              <a:rPr lang="en-GB" sz="2000" dirty="0" err="1" smtClean="0"/>
              <a:t>sygeplejerskeområdet</a:t>
            </a:r>
            <a:r>
              <a:rPr lang="en-GB" sz="2000" dirty="0" smtClean="0"/>
              <a:t> </a:t>
            </a:r>
            <a:r>
              <a:rPr lang="en-GB" sz="2000" dirty="0" err="1" smtClean="0"/>
              <a:t>i</a:t>
            </a:r>
            <a:r>
              <a:rPr lang="en-GB" sz="2000" dirty="0" smtClean="0"/>
              <a:t> 1995)</a:t>
            </a:r>
          </a:p>
          <a:p>
            <a:pPr marL="0" indent="0">
              <a:buNone/>
            </a:pPr>
            <a:r>
              <a:rPr lang="en-GB" sz="2000" dirty="0"/>
              <a:t> </a:t>
            </a:r>
            <a:r>
              <a:rPr lang="en-GB" sz="2000" dirty="0" smtClean="0"/>
              <a:t>    - </a:t>
            </a:r>
            <a:r>
              <a:rPr lang="en-GB" sz="2000" b="1" dirty="0" err="1" smtClean="0"/>
              <a:t>lønkommission</a:t>
            </a:r>
            <a:r>
              <a:rPr lang="en-GB" sz="2000" dirty="0" smtClean="0"/>
              <a:t> </a:t>
            </a:r>
            <a:r>
              <a:rPr lang="en-GB" sz="2000" dirty="0" smtClean="0"/>
              <a:t>(</a:t>
            </a:r>
            <a:r>
              <a:rPr lang="en-GB" sz="2000" dirty="0" err="1" smtClean="0"/>
              <a:t>efter</a:t>
            </a:r>
            <a:r>
              <a:rPr lang="en-GB" sz="2000" dirty="0" smtClean="0"/>
              <a:t> </a:t>
            </a:r>
            <a:r>
              <a:rPr lang="en-GB" sz="2000" dirty="0" err="1" smtClean="0"/>
              <a:t>konflikten</a:t>
            </a:r>
            <a:r>
              <a:rPr lang="en-GB" sz="2000" dirty="0" smtClean="0"/>
              <a:t> </a:t>
            </a:r>
            <a:r>
              <a:rPr lang="en-GB" sz="2000" dirty="0" err="1" smtClean="0"/>
              <a:t>i</a:t>
            </a:r>
            <a:r>
              <a:rPr lang="en-GB" sz="2000" dirty="0" smtClean="0"/>
              <a:t> 2008 og </a:t>
            </a:r>
            <a:r>
              <a:rPr lang="en-GB" sz="2000" dirty="0" err="1" smtClean="0"/>
              <a:t>på</a:t>
            </a:r>
            <a:r>
              <a:rPr lang="en-GB" sz="2000" dirty="0" smtClean="0"/>
              <a:t> </a:t>
            </a:r>
            <a:r>
              <a:rPr lang="en-GB" sz="2000" dirty="0" err="1" smtClean="0"/>
              <a:t>ny</a:t>
            </a:r>
            <a:r>
              <a:rPr lang="en-GB" sz="2000" dirty="0" smtClean="0"/>
              <a:t> </a:t>
            </a:r>
            <a:r>
              <a:rPr lang="en-GB" sz="2000" dirty="0" err="1" smtClean="0"/>
              <a:t>som</a:t>
            </a:r>
            <a:r>
              <a:rPr lang="en-GB" sz="2000" dirty="0" smtClean="0"/>
              <a:t> led </a:t>
            </a:r>
            <a:r>
              <a:rPr lang="en-GB" sz="2000" dirty="0" err="1" smtClean="0"/>
              <a:t>i</a:t>
            </a:r>
            <a:r>
              <a:rPr lang="en-GB" sz="2000" dirty="0" smtClean="0"/>
              <a:t> </a:t>
            </a:r>
            <a:r>
              <a:rPr lang="en-GB" sz="2000" dirty="0" err="1" smtClean="0"/>
              <a:t>lovindgrebet</a:t>
            </a:r>
            <a:r>
              <a:rPr lang="en-GB" sz="2000" dirty="0" smtClean="0"/>
              <a:t> </a:t>
            </a:r>
            <a:r>
              <a:rPr lang="en-GB" sz="2000" dirty="0" err="1" smtClean="0"/>
              <a:t>i</a:t>
            </a:r>
            <a:r>
              <a:rPr lang="en-GB" sz="2000" dirty="0" smtClean="0"/>
              <a:t> 2021) </a:t>
            </a:r>
            <a:endParaRPr lang="en-GB" sz="2000" dirty="0" smtClean="0"/>
          </a:p>
          <a:p>
            <a:pPr marL="0" indent="0">
              <a:buNone/>
            </a:pPr>
            <a:r>
              <a:rPr lang="en-GB" sz="2000" dirty="0"/>
              <a:t> </a:t>
            </a:r>
            <a:r>
              <a:rPr lang="en-GB" sz="2000" dirty="0" smtClean="0"/>
              <a:t>    - </a:t>
            </a:r>
            <a:r>
              <a:rPr lang="en-GB" sz="2000" b="1" dirty="0" err="1"/>
              <a:t>arbejdstidskommission</a:t>
            </a:r>
            <a:r>
              <a:rPr lang="en-GB" sz="2000" dirty="0"/>
              <a:t> (led </a:t>
            </a:r>
            <a:r>
              <a:rPr lang="en-GB" sz="2000" dirty="0" err="1"/>
              <a:t>i</a:t>
            </a:r>
            <a:r>
              <a:rPr lang="en-GB" sz="2000" dirty="0"/>
              <a:t> </a:t>
            </a:r>
            <a:r>
              <a:rPr lang="en-GB" sz="2000" dirty="0" err="1"/>
              <a:t>forliget</a:t>
            </a:r>
            <a:r>
              <a:rPr lang="en-GB" sz="2000" dirty="0"/>
              <a:t> </a:t>
            </a:r>
            <a:r>
              <a:rPr lang="en-GB" sz="2000" dirty="0" err="1"/>
              <a:t>på</a:t>
            </a:r>
            <a:r>
              <a:rPr lang="en-GB" sz="2000" dirty="0"/>
              <a:t> </a:t>
            </a:r>
            <a:r>
              <a:rPr lang="en-GB" sz="2000" dirty="0" err="1"/>
              <a:t>skoleområdet</a:t>
            </a:r>
            <a:r>
              <a:rPr lang="en-GB" sz="2000" dirty="0"/>
              <a:t> </a:t>
            </a:r>
            <a:r>
              <a:rPr lang="en-GB" sz="2000" dirty="0" err="1"/>
              <a:t>i</a:t>
            </a:r>
            <a:r>
              <a:rPr lang="en-GB" sz="2000"/>
              <a:t> 2018) </a:t>
            </a:r>
          </a:p>
          <a:p>
            <a:pPr marL="0" indent="0">
              <a:buNone/>
            </a:pPr>
            <a:endParaRPr lang="en-GB" sz="2000" dirty="0"/>
          </a:p>
          <a:p>
            <a:pPr marL="0" indent="0">
              <a:buNone/>
            </a:pPr>
            <a:endParaRPr lang="en-GB" sz="8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16</a:t>
            </a:fld>
            <a:endParaRPr lang="da-DK" dirty="0"/>
          </a:p>
        </p:txBody>
      </p:sp>
    </p:spTree>
    <p:extLst>
      <p:ext uri="{BB962C8B-B14F-4D97-AF65-F5344CB8AC3E}">
        <p14:creationId xmlns:p14="http://schemas.microsoft.com/office/powerpoint/2010/main" val="329925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Tak</a:t>
            </a:r>
            <a:r>
              <a:rPr lang="en-GB" sz="2800" b="1" dirty="0"/>
              <a:t> for </a:t>
            </a:r>
            <a:r>
              <a:rPr lang="en-GB" sz="2800" b="1" dirty="0" err="1"/>
              <a:t>opmærksomheden</a:t>
            </a:r>
            <a:r>
              <a:rPr lang="en-GB" sz="2800" b="1" dirty="0"/>
              <a:t>!</a:t>
            </a:r>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17</a:t>
            </a:fld>
            <a:endParaRPr lang="da-DK" dirty="0"/>
          </a:p>
        </p:txBody>
      </p:sp>
    </p:spTree>
    <p:extLst>
      <p:ext uri="{BB962C8B-B14F-4D97-AF65-F5344CB8AC3E}">
        <p14:creationId xmlns:p14="http://schemas.microsoft.com/office/powerpoint/2010/main" val="318492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Oplæggets</a:t>
            </a:r>
            <a:r>
              <a:rPr lang="en-GB" dirty="0"/>
              <a:t> </a:t>
            </a:r>
            <a:r>
              <a:rPr lang="en-GB" dirty="0" err="1"/>
              <a:t>hovedemner</a:t>
            </a:r>
            <a:endParaRPr lang="en-GB" dirty="0"/>
          </a:p>
        </p:txBody>
      </p:sp>
      <p:sp>
        <p:nvSpPr>
          <p:cNvPr id="3" name="Content Placeholder 2"/>
          <p:cNvSpPr>
            <a:spLocks noGrp="1"/>
          </p:cNvSpPr>
          <p:nvPr>
            <p:ph idx="1"/>
          </p:nvPr>
        </p:nvSpPr>
        <p:spPr/>
        <p:txBody>
          <a:bodyPr/>
          <a:lstStyle/>
          <a:p>
            <a:r>
              <a:rPr lang="en-GB" dirty="0" err="1"/>
              <a:t>Konfliktret</a:t>
            </a:r>
            <a:r>
              <a:rPr lang="en-GB" dirty="0"/>
              <a:t> </a:t>
            </a:r>
            <a:r>
              <a:rPr lang="en-GB" dirty="0" err="1"/>
              <a:t>på</a:t>
            </a:r>
            <a:r>
              <a:rPr lang="en-GB" dirty="0"/>
              <a:t> </a:t>
            </a:r>
            <a:r>
              <a:rPr lang="en-GB" dirty="0" err="1"/>
              <a:t>det</a:t>
            </a:r>
            <a:r>
              <a:rPr lang="en-GB" dirty="0"/>
              <a:t> </a:t>
            </a:r>
            <a:r>
              <a:rPr lang="en-GB" dirty="0" err="1"/>
              <a:t>offentlige</a:t>
            </a:r>
            <a:r>
              <a:rPr lang="en-GB" dirty="0"/>
              <a:t> </a:t>
            </a:r>
            <a:r>
              <a:rPr lang="en-GB" dirty="0" err="1"/>
              <a:t>arbejdsmarked</a:t>
            </a:r>
            <a:endParaRPr lang="en-GB" dirty="0"/>
          </a:p>
          <a:p>
            <a:endParaRPr lang="en-GB" dirty="0"/>
          </a:p>
          <a:p>
            <a:r>
              <a:rPr lang="en-GB" dirty="0" err="1"/>
              <a:t>Konfliktmønstret</a:t>
            </a:r>
            <a:r>
              <a:rPr lang="en-GB" dirty="0"/>
              <a:t> </a:t>
            </a:r>
            <a:r>
              <a:rPr lang="en-GB" dirty="0" err="1"/>
              <a:t>på</a:t>
            </a:r>
            <a:r>
              <a:rPr lang="en-GB" dirty="0"/>
              <a:t> </a:t>
            </a:r>
            <a:r>
              <a:rPr lang="en-GB" dirty="0" err="1"/>
              <a:t>det</a:t>
            </a:r>
            <a:r>
              <a:rPr lang="en-GB" dirty="0"/>
              <a:t> </a:t>
            </a:r>
            <a:r>
              <a:rPr lang="en-GB" dirty="0" err="1"/>
              <a:t>offentlige</a:t>
            </a:r>
            <a:r>
              <a:rPr lang="en-GB" dirty="0"/>
              <a:t> </a:t>
            </a:r>
            <a:r>
              <a:rPr lang="en-GB" dirty="0" err="1"/>
              <a:t>arbejdsmarked</a:t>
            </a:r>
            <a:endParaRPr lang="en-GB" dirty="0"/>
          </a:p>
          <a:p>
            <a:endParaRPr lang="en-GB" dirty="0"/>
          </a:p>
          <a:p>
            <a:pPr marL="0" indent="0">
              <a:buNone/>
            </a:pPr>
            <a:endParaRPr lang="en-GB" dirty="0"/>
          </a:p>
          <a:p>
            <a:pPr marL="0" indent="0">
              <a:buNone/>
            </a:pPr>
            <a:endParaRPr lang="en-GB"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a:t>
            </a:fld>
            <a:endParaRPr lang="da-DK" dirty="0"/>
          </a:p>
        </p:txBody>
      </p:sp>
    </p:spTree>
    <p:extLst>
      <p:ext uri="{BB962C8B-B14F-4D97-AF65-F5344CB8AC3E}">
        <p14:creationId xmlns:p14="http://schemas.microsoft.com/office/powerpoint/2010/main" val="4114894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800" dirty="0" smtClean="0"/>
              <a:t>Samme retlige ramme, meget forskelligt konfliktmønster </a:t>
            </a:r>
            <a:endParaRPr lang="en-US" sz="2800" dirty="0"/>
          </a:p>
        </p:txBody>
      </p:sp>
      <p:sp>
        <p:nvSpPr>
          <p:cNvPr id="3" name="Content Placeholder 2"/>
          <p:cNvSpPr>
            <a:spLocks noGrp="1"/>
          </p:cNvSpPr>
          <p:nvPr>
            <p:ph idx="1"/>
          </p:nvPr>
        </p:nvSpPr>
        <p:spPr/>
        <p:txBody>
          <a:bodyPr/>
          <a:lstStyle/>
          <a:p>
            <a:r>
              <a:rPr lang="da-DK" sz="2000" dirty="0"/>
              <a:t>Den </a:t>
            </a:r>
            <a:r>
              <a:rPr lang="da-DK" sz="2000" b="1" dirty="0"/>
              <a:t>arbejdsretlige lovramme </a:t>
            </a:r>
            <a:r>
              <a:rPr lang="da-DK" sz="2000" dirty="0"/>
              <a:t>er fælles for hele arbejdsmarkedet</a:t>
            </a:r>
          </a:p>
          <a:p>
            <a:pPr marL="0" indent="0">
              <a:buNone/>
            </a:pPr>
            <a:r>
              <a:rPr lang="da-DK" sz="2000" dirty="0"/>
              <a:t>     - forligsmandsloven finder samme anvendelse på offentlige som private fornyelser</a:t>
            </a:r>
          </a:p>
          <a:p>
            <a:pPr marL="0" indent="0">
              <a:buNone/>
            </a:pPr>
            <a:endParaRPr lang="da-DK" sz="1200" dirty="0"/>
          </a:p>
          <a:p>
            <a:r>
              <a:rPr lang="da-DK" sz="2000" dirty="0"/>
              <a:t>Mange lighedstræk mellem </a:t>
            </a:r>
            <a:r>
              <a:rPr lang="da-DK" sz="2000" b="1" dirty="0"/>
              <a:t>aftalesystemerne</a:t>
            </a:r>
            <a:r>
              <a:rPr lang="da-DK" sz="2000" dirty="0"/>
              <a:t> på det private og offentlige område </a:t>
            </a:r>
          </a:p>
          <a:p>
            <a:pPr marL="0" indent="0">
              <a:buNone/>
            </a:pPr>
            <a:r>
              <a:rPr lang="da-DK" sz="2000" dirty="0"/>
              <a:t>     - </a:t>
            </a:r>
            <a:r>
              <a:rPr lang="da-DK" sz="2000" dirty="0" smtClean="0"/>
              <a:t>hovedaftalerne bygger i det væsentlige på de samme grundprincipper </a:t>
            </a:r>
            <a:endParaRPr lang="da-DK" sz="2000" dirty="0"/>
          </a:p>
          <a:p>
            <a:pPr marL="0" indent="0">
              <a:buNone/>
            </a:pPr>
            <a:endParaRPr lang="da-DK" sz="1200" dirty="0"/>
          </a:p>
          <a:p>
            <a:r>
              <a:rPr lang="da-DK" sz="2000" dirty="0" smtClean="0"/>
              <a:t>Men </a:t>
            </a:r>
            <a:r>
              <a:rPr lang="da-DK" sz="2000" b="1" dirty="0" smtClean="0"/>
              <a:t>overenskomstfornyelsen</a:t>
            </a:r>
            <a:r>
              <a:rPr lang="da-DK" sz="2000" dirty="0" smtClean="0"/>
              <a:t> foregår i praksis meget forskelligt</a:t>
            </a:r>
            <a:endParaRPr lang="da-DK" sz="2000" dirty="0"/>
          </a:p>
          <a:p>
            <a:pPr marL="0" indent="0">
              <a:buNone/>
            </a:pPr>
            <a:r>
              <a:rPr lang="da-DK" sz="2000" dirty="0"/>
              <a:t>     - det </a:t>
            </a:r>
            <a:r>
              <a:rPr lang="da-DK" sz="2000" dirty="0" smtClean="0"/>
              <a:t>offentlige område har en meget højere risiko for arbejdskonflikt</a:t>
            </a:r>
            <a:endParaRPr lang="da-DK" sz="2000" dirty="0"/>
          </a:p>
          <a:p>
            <a:pPr marL="0" indent="0">
              <a:buNone/>
            </a:pPr>
            <a:endParaRPr lang="da-DK"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3</a:t>
            </a:fld>
            <a:endParaRPr lang="da-DK" dirty="0"/>
          </a:p>
        </p:txBody>
      </p:sp>
    </p:spTree>
    <p:extLst>
      <p:ext uri="{BB962C8B-B14F-4D97-AF65-F5344CB8AC3E}">
        <p14:creationId xmlns:p14="http://schemas.microsoft.com/office/powerpoint/2010/main" val="2406998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a:p>
            <a:endParaRPr lang="en-GB" dirty="0"/>
          </a:p>
          <a:p>
            <a:pPr marL="0" indent="0" algn="ctr">
              <a:buNone/>
            </a:pPr>
            <a:r>
              <a:rPr lang="en-GB" b="1" dirty="0" err="1"/>
              <a:t>Konfliktret</a:t>
            </a:r>
            <a:r>
              <a:rPr lang="en-GB" b="1" dirty="0"/>
              <a:t> </a:t>
            </a:r>
            <a:r>
              <a:rPr lang="en-GB" b="1" dirty="0" err="1"/>
              <a:t>på</a:t>
            </a:r>
            <a:r>
              <a:rPr lang="en-GB" b="1" dirty="0"/>
              <a:t> </a:t>
            </a:r>
            <a:r>
              <a:rPr lang="en-GB" b="1" dirty="0" err="1"/>
              <a:t>det</a:t>
            </a:r>
            <a:r>
              <a:rPr lang="en-GB" b="1" dirty="0"/>
              <a:t> </a:t>
            </a:r>
            <a:r>
              <a:rPr lang="en-GB" b="1" dirty="0" err="1"/>
              <a:t>offentlige</a:t>
            </a:r>
            <a:r>
              <a:rPr lang="en-GB" b="1" dirty="0"/>
              <a:t> </a:t>
            </a:r>
            <a:r>
              <a:rPr lang="en-GB" b="1" dirty="0" err="1"/>
              <a:t>arbejdsmarked</a:t>
            </a:r>
            <a:endParaRPr lang="en-GB" b="1"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4</a:t>
            </a:fld>
            <a:endParaRPr lang="da-DK" dirty="0"/>
          </a:p>
        </p:txBody>
      </p:sp>
    </p:spTree>
    <p:extLst>
      <p:ext uri="{BB962C8B-B14F-4D97-AF65-F5344CB8AC3E}">
        <p14:creationId xmlns:p14="http://schemas.microsoft.com/office/powerpoint/2010/main" val="69355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Konfliktret</a:t>
            </a:r>
            <a:r>
              <a:rPr lang="en-GB" sz="2800" dirty="0"/>
              <a:t> </a:t>
            </a:r>
            <a:r>
              <a:rPr lang="en-GB" sz="2800" dirty="0" err="1"/>
              <a:t>på</a:t>
            </a:r>
            <a:r>
              <a:rPr lang="en-GB" sz="2800" dirty="0"/>
              <a:t> </a:t>
            </a:r>
            <a:r>
              <a:rPr lang="en-GB" sz="2800" dirty="0" err="1"/>
              <a:t>det</a:t>
            </a:r>
            <a:r>
              <a:rPr lang="en-GB" sz="2800" dirty="0"/>
              <a:t> </a:t>
            </a:r>
            <a:r>
              <a:rPr lang="en-GB" sz="2800" dirty="0" err="1"/>
              <a:t>offentlige</a:t>
            </a:r>
            <a:r>
              <a:rPr lang="en-GB" sz="2800" dirty="0"/>
              <a:t> </a:t>
            </a:r>
            <a:r>
              <a:rPr lang="en-GB" sz="2800" dirty="0" err="1"/>
              <a:t>område</a:t>
            </a:r>
            <a:endParaRPr lang="en-GB" sz="2800" dirty="0"/>
          </a:p>
        </p:txBody>
      </p:sp>
      <p:sp>
        <p:nvSpPr>
          <p:cNvPr id="3" name="Content Placeholder 2"/>
          <p:cNvSpPr>
            <a:spLocks noGrp="1"/>
          </p:cNvSpPr>
          <p:nvPr>
            <p:ph idx="1"/>
          </p:nvPr>
        </p:nvSpPr>
        <p:spPr/>
        <p:txBody>
          <a:bodyPr/>
          <a:lstStyle/>
          <a:p>
            <a:r>
              <a:rPr lang="en-GB" sz="2000" dirty="0" err="1"/>
              <a:t>Konfliktretten</a:t>
            </a:r>
            <a:r>
              <a:rPr lang="en-GB" sz="2000" dirty="0"/>
              <a:t> </a:t>
            </a:r>
            <a:r>
              <a:rPr lang="en-GB" sz="2000" dirty="0" err="1"/>
              <a:t>er</a:t>
            </a:r>
            <a:r>
              <a:rPr lang="en-GB" sz="2000" dirty="0"/>
              <a:t> </a:t>
            </a:r>
            <a:r>
              <a:rPr lang="en-GB" sz="2000" dirty="0" err="1" smtClean="0"/>
              <a:t>fastslået</a:t>
            </a:r>
            <a:r>
              <a:rPr lang="en-GB" sz="2000" dirty="0" smtClean="0"/>
              <a:t> </a:t>
            </a:r>
            <a:r>
              <a:rPr lang="en-GB" sz="2000" dirty="0" err="1"/>
              <a:t>i</a:t>
            </a:r>
            <a:r>
              <a:rPr lang="en-GB" sz="2000" dirty="0"/>
              <a:t> </a:t>
            </a:r>
            <a:r>
              <a:rPr lang="en-GB" sz="2000" dirty="0" err="1"/>
              <a:t>hovedaftalerne</a:t>
            </a:r>
            <a:r>
              <a:rPr lang="en-GB" sz="2000" dirty="0"/>
              <a:t> </a:t>
            </a:r>
            <a:r>
              <a:rPr lang="en-GB" sz="2000" dirty="0" err="1"/>
              <a:t>på</a:t>
            </a:r>
            <a:r>
              <a:rPr lang="en-GB" sz="2000" dirty="0"/>
              <a:t> </a:t>
            </a:r>
            <a:r>
              <a:rPr lang="en-GB" sz="2000" dirty="0" err="1"/>
              <a:t>det</a:t>
            </a:r>
            <a:r>
              <a:rPr lang="en-GB" sz="2000" dirty="0"/>
              <a:t> </a:t>
            </a:r>
            <a:r>
              <a:rPr lang="en-GB" sz="2000" dirty="0" err="1"/>
              <a:t>offentlige</a:t>
            </a:r>
            <a:r>
              <a:rPr lang="en-GB" sz="2000" dirty="0"/>
              <a:t> </a:t>
            </a:r>
            <a:r>
              <a:rPr lang="en-GB" sz="2000" dirty="0" err="1"/>
              <a:t>arbejdsmarked</a:t>
            </a:r>
            <a:r>
              <a:rPr lang="en-GB" sz="2000" dirty="0"/>
              <a:t> </a:t>
            </a:r>
          </a:p>
          <a:p>
            <a:endParaRPr lang="en-GB" sz="2000" dirty="0"/>
          </a:p>
          <a:p>
            <a:r>
              <a:rPr lang="en-GB" sz="2000" dirty="0" err="1"/>
              <a:t>Konfliktretten</a:t>
            </a:r>
            <a:r>
              <a:rPr lang="en-GB" sz="2000" dirty="0"/>
              <a:t> </a:t>
            </a:r>
            <a:r>
              <a:rPr lang="en-GB" sz="2000" dirty="0" err="1"/>
              <a:t>har</a:t>
            </a:r>
            <a:r>
              <a:rPr lang="en-GB" sz="2000" dirty="0"/>
              <a:t> </a:t>
            </a:r>
            <a:r>
              <a:rPr lang="en-GB" sz="2000" dirty="0" err="1"/>
              <a:t>samme</a:t>
            </a:r>
            <a:r>
              <a:rPr lang="en-GB" sz="2000" dirty="0"/>
              <a:t> </a:t>
            </a:r>
            <a:r>
              <a:rPr lang="en-GB" sz="2000" dirty="0" err="1"/>
              <a:t>indhold</a:t>
            </a:r>
            <a:r>
              <a:rPr lang="en-GB" sz="2000" dirty="0"/>
              <a:t> </a:t>
            </a:r>
            <a:r>
              <a:rPr lang="en-GB" sz="2000" dirty="0" err="1"/>
              <a:t>på</a:t>
            </a:r>
            <a:r>
              <a:rPr lang="en-GB" sz="2000" dirty="0"/>
              <a:t> </a:t>
            </a:r>
            <a:r>
              <a:rPr lang="en-GB" sz="2000" dirty="0" err="1"/>
              <a:t>det</a:t>
            </a:r>
            <a:r>
              <a:rPr lang="en-GB" sz="2000" dirty="0"/>
              <a:t> </a:t>
            </a:r>
            <a:r>
              <a:rPr lang="en-GB" sz="2000" dirty="0" err="1"/>
              <a:t>offentlige</a:t>
            </a:r>
            <a:r>
              <a:rPr lang="en-GB" sz="2000" dirty="0"/>
              <a:t> </a:t>
            </a:r>
            <a:r>
              <a:rPr lang="en-GB" sz="2000" dirty="0" err="1"/>
              <a:t>område</a:t>
            </a:r>
            <a:r>
              <a:rPr lang="en-GB" sz="2000" dirty="0"/>
              <a:t> </a:t>
            </a:r>
            <a:r>
              <a:rPr lang="en-GB" sz="2000" dirty="0" err="1"/>
              <a:t>som</a:t>
            </a:r>
            <a:r>
              <a:rPr lang="en-GB" sz="2000" dirty="0"/>
              <a:t> </a:t>
            </a:r>
            <a:r>
              <a:rPr lang="en-GB" sz="2000" dirty="0" err="1"/>
              <a:t>på</a:t>
            </a:r>
            <a:r>
              <a:rPr lang="en-GB" sz="2000" dirty="0"/>
              <a:t> </a:t>
            </a:r>
            <a:r>
              <a:rPr lang="en-GB" sz="2000" dirty="0" err="1"/>
              <a:t>det</a:t>
            </a:r>
            <a:r>
              <a:rPr lang="en-GB" sz="2000" dirty="0"/>
              <a:t> private </a:t>
            </a:r>
            <a:r>
              <a:rPr lang="en-GB" sz="2000" dirty="0" err="1"/>
              <a:t>område</a:t>
            </a:r>
            <a:endParaRPr lang="en-GB" sz="2000" dirty="0"/>
          </a:p>
          <a:p>
            <a:endParaRPr lang="en-GB" sz="2000" dirty="0"/>
          </a:p>
          <a:p>
            <a:r>
              <a:rPr lang="en-GB" sz="2000" dirty="0" err="1"/>
              <a:t>Både</a:t>
            </a:r>
            <a:r>
              <a:rPr lang="en-GB" sz="2000" dirty="0"/>
              <a:t> </a:t>
            </a:r>
            <a:r>
              <a:rPr lang="en-GB" sz="2000" dirty="0" err="1"/>
              <a:t>arbejdsgiver</a:t>
            </a:r>
            <a:r>
              <a:rPr lang="en-GB" sz="2000" dirty="0"/>
              <a:t>- </a:t>
            </a:r>
            <a:r>
              <a:rPr lang="en-GB" sz="2000" dirty="0" err="1"/>
              <a:t>og</a:t>
            </a:r>
            <a:r>
              <a:rPr lang="en-GB" sz="2000" dirty="0"/>
              <a:t> </a:t>
            </a:r>
            <a:r>
              <a:rPr lang="en-GB" sz="2000" dirty="0" err="1"/>
              <a:t>lønmodtagersiden</a:t>
            </a:r>
            <a:r>
              <a:rPr lang="en-GB" sz="2000" dirty="0"/>
              <a:t> </a:t>
            </a:r>
            <a:r>
              <a:rPr lang="en-GB" sz="2000" dirty="0" err="1"/>
              <a:t>kan</a:t>
            </a:r>
            <a:r>
              <a:rPr lang="en-GB" sz="2000" dirty="0"/>
              <a:t> </a:t>
            </a:r>
            <a:r>
              <a:rPr lang="en-GB" sz="2000" dirty="0" err="1"/>
              <a:t>benytte</a:t>
            </a:r>
            <a:r>
              <a:rPr lang="en-GB" sz="2000" dirty="0"/>
              <a:t> sig </a:t>
            </a:r>
            <a:r>
              <a:rPr lang="en-GB" sz="2000" dirty="0" err="1"/>
              <a:t>af</a:t>
            </a:r>
            <a:r>
              <a:rPr lang="en-GB" sz="2000" dirty="0"/>
              <a:t> </a:t>
            </a:r>
            <a:r>
              <a:rPr lang="en-GB" sz="2000" dirty="0" err="1"/>
              <a:t>arbejdskonflikt</a:t>
            </a:r>
            <a:r>
              <a:rPr lang="en-GB" sz="2000" dirty="0"/>
              <a:t> </a:t>
            </a:r>
          </a:p>
          <a:p>
            <a:endParaRPr lang="en-GB" sz="2000" dirty="0"/>
          </a:p>
          <a:p>
            <a:endParaRPr lang="en-GB" sz="2000" dirty="0"/>
          </a:p>
          <a:p>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5</a:t>
            </a:fld>
            <a:endParaRPr lang="da-DK" dirty="0"/>
          </a:p>
        </p:txBody>
      </p:sp>
    </p:spTree>
    <p:extLst>
      <p:ext uri="{BB962C8B-B14F-4D97-AF65-F5344CB8AC3E}">
        <p14:creationId xmlns:p14="http://schemas.microsoft.com/office/powerpoint/2010/main" val="2666749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Aftaler</a:t>
            </a:r>
            <a:r>
              <a:rPr lang="en-GB" sz="2800" dirty="0"/>
              <a:t> om </a:t>
            </a:r>
            <a:r>
              <a:rPr lang="en-GB" sz="2800" dirty="0" err="1"/>
              <a:t>nødberedskab</a:t>
            </a:r>
            <a:endParaRPr lang="en-GB" sz="2800" dirty="0"/>
          </a:p>
        </p:txBody>
      </p:sp>
      <p:sp>
        <p:nvSpPr>
          <p:cNvPr id="3" name="Content Placeholder 2"/>
          <p:cNvSpPr>
            <a:spLocks noGrp="1"/>
          </p:cNvSpPr>
          <p:nvPr>
            <p:ph idx="1"/>
          </p:nvPr>
        </p:nvSpPr>
        <p:spPr/>
        <p:txBody>
          <a:bodyPr/>
          <a:lstStyle/>
          <a:p>
            <a:r>
              <a:rPr lang="en-GB" sz="2000" dirty="0"/>
              <a:t>De </a:t>
            </a:r>
            <a:r>
              <a:rPr lang="en-GB" sz="2000" dirty="0" err="1"/>
              <a:t>offentlige</a:t>
            </a:r>
            <a:r>
              <a:rPr lang="en-GB" sz="2000" dirty="0"/>
              <a:t> </a:t>
            </a:r>
            <a:r>
              <a:rPr lang="en-GB" sz="2000" dirty="0" err="1"/>
              <a:t>hovedaftaler</a:t>
            </a:r>
            <a:r>
              <a:rPr lang="en-GB" sz="2000" dirty="0"/>
              <a:t> </a:t>
            </a:r>
            <a:r>
              <a:rPr lang="en-GB" sz="2000" dirty="0" err="1"/>
              <a:t>indeholder</a:t>
            </a:r>
            <a:r>
              <a:rPr lang="en-GB" sz="2000" dirty="0"/>
              <a:t> </a:t>
            </a:r>
            <a:r>
              <a:rPr lang="en-GB" sz="2000" dirty="0" err="1"/>
              <a:t>ofte</a:t>
            </a:r>
            <a:r>
              <a:rPr lang="en-GB" sz="2000" dirty="0"/>
              <a:t> </a:t>
            </a:r>
            <a:r>
              <a:rPr lang="en-GB" sz="2000" dirty="0" err="1"/>
              <a:t>regler</a:t>
            </a:r>
            <a:r>
              <a:rPr lang="en-GB" sz="2000" dirty="0"/>
              <a:t> om </a:t>
            </a:r>
            <a:r>
              <a:rPr lang="en-GB" sz="2000" dirty="0" err="1"/>
              <a:t>etablering</a:t>
            </a:r>
            <a:r>
              <a:rPr lang="en-GB" sz="2000" dirty="0"/>
              <a:t> </a:t>
            </a:r>
            <a:r>
              <a:rPr lang="en-GB" sz="2000" dirty="0" err="1"/>
              <a:t>af</a:t>
            </a:r>
            <a:r>
              <a:rPr lang="en-GB" sz="2000" dirty="0"/>
              <a:t> </a:t>
            </a:r>
            <a:r>
              <a:rPr lang="en-GB" sz="2000" dirty="0" err="1"/>
              <a:t>nødberedskab</a:t>
            </a:r>
            <a:r>
              <a:rPr lang="en-GB" sz="2000" dirty="0"/>
              <a:t> under </a:t>
            </a:r>
            <a:r>
              <a:rPr lang="en-GB" sz="2000" dirty="0" err="1"/>
              <a:t>arbejdskonflikter</a:t>
            </a:r>
            <a:endParaRPr lang="en-GB" sz="2000" dirty="0"/>
          </a:p>
          <a:p>
            <a:endParaRPr lang="en-GB" sz="2000" dirty="0"/>
          </a:p>
          <a:p>
            <a:r>
              <a:rPr lang="en-GB" sz="2000" dirty="0" err="1"/>
              <a:t>En</a:t>
            </a:r>
            <a:r>
              <a:rPr lang="en-GB" sz="2000" dirty="0"/>
              <a:t> </a:t>
            </a:r>
            <a:r>
              <a:rPr lang="en-GB" sz="2000" dirty="0" err="1"/>
              <a:t>almindelig</a:t>
            </a:r>
            <a:r>
              <a:rPr lang="en-GB" sz="2000" dirty="0"/>
              <a:t> </a:t>
            </a:r>
            <a:r>
              <a:rPr lang="en-GB" sz="2000" dirty="0" err="1"/>
              <a:t>anvendt</a:t>
            </a:r>
            <a:r>
              <a:rPr lang="en-GB" sz="2000" dirty="0"/>
              <a:t> </a:t>
            </a:r>
            <a:r>
              <a:rPr lang="en-GB" sz="2000" dirty="0" err="1"/>
              <a:t>bestemmelse</a:t>
            </a:r>
            <a:r>
              <a:rPr lang="en-GB" sz="2000" dirty="0"/>
              <a:t> om “</a:t>
            </a:r>
            <a:r>
              <a:rPr lang="en-GB" sz="2000" dirty="0" err="1"/>
              <a:t>nødberedskab</a:t>
            </a:r>
            <a:r>
              <a:rPr lang="en-GB" sz="2000" dirty="0"/>
              <a:t>” </a:t>
            </a:r>
            <a:r>
              <a:rPr lang="en-GB" sz="2000" dirty="0" err="1"/>
              <a:t>lyder</a:t>
            </a:r>
            <a:r>
              <a:rPr lang="en-GB" sz="2000" dirty="0"/>
              <a:t> </a:t>
            </a:r>
            <a:r>
              <a:rPr lang="en-GB" sz="2000" dirty="0" err="1"/>
              <a:t>således</a:t>
            </a:r>
            <a:r>
              <a:rPr lang="en-GB" sz="2000" dirty="0"/>
              <a:t>: </a:t>
            </a:r>
          </a:p>
          <a:p>
            <a:pPr marL="0" indent="0">
              <a:buNone/>
            </a:pPr>
            <a:endParaRPr lang="en-GB" sz="800" dirty="0"/>
          </a:p>
          <a:p>
            <a:pPr marL="0" indent="0">
              <a:buNone/>
            </a:pPr>
            <a:r>
              <a:rPr lang="en-GB" sz="2000" dirty="0"/>
              <a:t>     “</a:t>
            </a:r>
            <a:r>
              <a:rPr lang="da-DK" sz="2000" i="1" dirty="0"/>
              <a:t>Hvis der iværksættes arbejdsstandsning, indgås der i givet fald en aftale, der som     </a:t>
            </a:r>
          </a:p>
          <a:p>
            <a:pPr marL="0" indent="0">
              <a:buNone/>
            </a:pPr>
            <a:r>
              <a:rPr lang="da-DK" sz="2000" i="1" dirty="0"/>
              <a:t>     minimum sikrer et nødvendigt beredskab inden for de områder, der berøres</a:t>
            </a:r>
            <a:r>
              <a:rPr lang="da-DK" sz="2000" dirty="0"/>
              <a:t>.”</a:t>
            </a:r>
          </a:p>
          <a:p>
            <a:pPr marL="0" indent="0">
              <a:buNone/>
            </a:pPr>
            <a:endParaRPr lang="da-DK" sz="2000" dirty="0"/>
          </a:p>
          <a:p>
            <a:r>
              <a:rPr lang="da-DK" sz="2000" dirty="0"/>
              <a:t>Hvad ligger der nærmere i kravet om ”nødvendigt </a:t>
            </a:r>
            <a:r>
              <a:rPr lang="da-DK" sz="2000" dirty="0" smtClean="0"/>
              <a:t>beredskab</a:t>
            </a:r>
            <a:r>
              <a:rPr lang="da-DK" sz="2000" dirty="0"/>
              <a:t>”?</a:t>
            </a:r>
            <a:endParaRPr lang="en-GB" sz="2000" dirty="0"/>
          </a:p>
          <a:p>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6</a:t>
            </a:fld>
            <a:endParaRPr lang="da-DK" dirty="0"/>
          </a:p>
        </p:txBody>
      </p:sp>
    </p:spTree>
    <p:extLst>
      <p:ext uri="{BB962C8B-B14F-4D97-AF65-F5344CB8AC3E}">
        <p14:creationId xmlns:p14="http://schemas.microsoft.com/office/powerpoint/2010/main" val="2442359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t>Sympatikonfliktret</a:t>
            </a:r>
            <a:r>
              <a:rPr lang="en-GB" sz="2800" dirty="0"/>
              <a:t> </a:t>
            </a:r>
            <a:r>
              <a:rPr lang="en-GB" sz="2800" dirty="0" err="1"/>
              <a:t>på</a:t>
            </a:r>
            <a:r>
              <a:rPr lang="en-GB" sz="2800" dirty="0"/>
              <a:t> </a:t>
            </a:r>
            <a:r>
              <a:rPr lang="en-GB" sz="2800" dirty="0" err="1"/>
              <a:t>det</a:t>
            </a:r>
            <a:r>
              <a:rPr lang="en-GB" sz="2800" dirty="0"/>
              <a:t> </a:t>
            </a:r>
            <a:r>
              <a:rPr lang="en-GB" sz="2800" dirty="0" err="1"/>
              <a:t>offentlige</a:t>
            </a:r>
            <a:r>
              <a:rPr lang="en-GB" sz="2800" dirty="0"/>
              <a:t> </a:t>
            </a:r>
            <a:r>
              <a:rPr lang="en-GB" sz="2800" dirty="0" err="1"/>
              <a:t>område</a:t>
            </a:r>
            <a:endParaRPr lang="en-GB" sz="2800" dirty="0"/>
          </a:p>
        </p:txBody>
      </p:sp>
      <p:sp>
        <p:nvSpPr>
          <p:cNvPr id="3" name="Content Placeholder 2"/>
          <p:cNvSpPr>
            <a:spLocks noGrp="1"/>
          </p:cNvSpPr>
          <p:nvPr>
            <p:ph idx="1"/>
          </p:nvPr>
        </p:nvSpPr>
        <p:spPr/>
        <p:txBody>
          <a:bodyPr/>
          <a:lstStyle/>
          <a:p>
            <a:r>
              <a:rPr lang="en-GB" sz="2000" dirty="0" err="1"/>
              <a:t>Sympatikonfliktretten</a:t>
            </a:r>
            <a:r>
              <a:rPr lang="en-GB" sz="2000" dirty="0"/>
              <a:t> </a:t>
            </a:r>
            <a:r>
              <a:rPr lang="en-GB" sz="2000" dirty="0" err="1"/>
              <a:t>er</a:t>
            </a:r>
            <a:r>
              <a:rPr lang="en-GB" sz="2000" dirty="0"/>
              <a:t> </a:t>
            </a:r>
            <a:r>
              <a:rPr lang="en-GB" sz="2000" dirty="0" err="1"/>
              <a:t>som</a:t>
            </a:r>
            <a:r>
              <a:rPr lang="en-GB" sz="2000" dirty="0"/>
              <a:t> </a:t>
            </a:r>
            <a:r>
              <a:rPr lang="en-GB" sz="2000" dirty="0" err="1"/>
              <a:t>altovervejende</a:t>
            </a:r>
            <a:r>
              <a:rPr lang="en-GB" sz="2000" dirty="0"/>
              <a:t> regel </a:t>
            </a:r>
            <a:r>
              <a:rPr lang="en-GB" sz="2000" dirty="0" err="1"/>
              <a:t>fastslået</a:t>
            </a:r>
            <a:r>
              <a:rPr lang="en-GB" sz="2000" dirty="0"/>
              <a:t> </a:t>
            </a:r>
            <a:r>
              <a:rPr lang="en-GB" sz="2000" dirty="0" err="1"/>
              <a:t>direkte</a:t>
            </a:r>
            <a:r>
              <a:rPr lang="en-GB" sz="2000" dirty="0"/>
              <a:t> </a:t>
            </a:r>
            <a:r>
              <a:rPr lang="en-GB" sz="2000" dirty="0" err="1"/>
              <a:t>i</a:t>
            </a:r>
            <a:r>
              <a:rPr lang="en-GB" sz="2000" dirty="0"/>
              <a:t> </a:t>
            </a:r>
            <a:r>
              <a:rPr lang="en-GB" sz="2000" dirty="0" err="1"/>
              <a:t>hovedaftalerne</a:t>
            </a:r>
            <a:endParaRPr lang="en-GB" sz="2000" dirty="0"/>
          </a:p>
          <a:p>
            <a:endParaRPr lang="en-GB" sz="2000" dirty="0"/>
          </a:p>
          <a:p>
            <a:r>
              <a:rPr lang="en-GB" sz="2000" dirty="0" err="1"/>
              <a:t>Sympatikonfliktretten</a:t>
            </a:r>
            <a:r>
              <a:rPr lang="en-GB" sz="2000" dirty="0"/>
              <a:t> </a:t>
            </a:r>
            <a:r>
              <a:rPr lang="en-GB" sz="2000" dirty="0" err="1"/>
              <a:t>gælder</a:t>
            </a:r>
            <a:r>
              <a:rPr lang="en-GB" sz="2000" dirty="0"/>
              <a:t> </a:t>
            </a:r>
            <a:r>
              <a:rPr lang="en-GB" sz="2000" dirty="0" err="1" smtClean="0"/>
              <a:t>tillige</a:t>
            </a:r>
            <a:r>
              <a:rPr lang="en-GB" sz="2000" dirty="0" smtClean="0"/>
              <a:t> </a:t>
            </a:r>
            <a:r>
              <a:rPr lang="en-GB" sz="2000" dirty="0" err="1"/>
              <a:t>som</a:t>
            </a:r>
            <a:r>
              <a:rPr lang="en-GB" sz="2000" dirty="0"/>
              <a:t> </a:t>
            </a:r>
            <a:r>
              <a:rPr lang="en-GB" sz="2000" dirty="0" err="1"/>
              <a:t>en</a:t>
            </a:r>
            <a:r>
              <a:rPr lang="en-GB" sz="2000" dirty="0"/>
              <a:t> </a:t>
            </a:r>
            <a:r>
              <a:rPr lang="en-GB" sz="2000" dirty="0" err="1"/>
              <a:t>almindelig</a:t>
            </a:r>
            <a:r>
              <a:rPr lang="en-GB" sz="2000" dirty="0"/>
              <a:t> </a:t>
            </a:r>
            <a:r>
              <a:rPr lang="en-GB" sz="2000" dirty="0" err="1"/>
              <a:t>arbejdsretlig</a:t>
            </a:r>
            <a:r>
              <a:rPr lang="en-GB" sz="2000" dirty="0"/>
              <a:t> </a:t>
            </a:r>
            <a:r>
              <a:rPr lang="en-GB" sz="2000" dirty="0" err="1"/>
              <a:t>grundsætning</a:t>
            </a:r>
            <a:endParaRPr lang="en-GB" sz="2000" dirty="0"/>
          </a:p>
          <a:p>
            <a:pPr marL="0" indent="0">
              <a:buNone/>
            </a:pPr>
            <a:r>
              <a:rPr lang="en-GB" sz="2000" dirty="0"/>
              <a:t>     - ARD </a:t>
            </a:r>
            <a:r>
              <a:rPr lang="en-GB" sz="2000" dirty="0" err="1"/>
              <a:t>af</a:t>
            </a:r>
            <a:r>
              <a:rPr lang="en-GB" sz="2000" dirty="0"/>
              <a:t> 1.9.1987 </a:t>
            </a:r>
            <a:r>
              <a:rPr lang="en-GB" sz="2000" dirty="0" err="1"/>
              <a:t>i</a:t>
            </a:r>
            <a:r>
              <a:rPr lang="en-GB" sz="2000" dirty="0"/>
              <a:t> 87.308 (Post- </a:t>
            </a:r>
            <a:r>
              <a:rPr lang="en-GB" sz="2000" dirty="0" err="1"/>
              <a:t>og</a:t>
            </a:r>
            <a:r>
              <a:rPr lang="en-GB" sz="2000" dirty="0"/>
              <a:t> </a:t>
            </a:r>
            <a:r>
              <a:rPr lang="en-GB" sz="2000" dirty="0" err="1"/>
              <a:t>Telegrafvæsenet</a:t>
            </a:r>
            <a:r>
              <a:rPr lang="en-GB" sz="2000" dirty="0"/>
              <a:t>)</a:t>
            </a:r>
          </a:p>
          <a:p>
            <a:endParaRPr lang="en-GB" sz="2000" dirty="0"/>
          </a:p>
          <a:p>
            <a:r>
              <a:rPr lang="en-GB" sz="2000" dirty="0" err="1"/>
              <a:t>Sympatikonfliktretten</a:t>
            </a:r>
            <a:r>
              <a:rPr lang="en-GB" sz="2000" dirty="0"/>
              <a:t> </a:t>
            </a:r>
            <a:r>
              <a:rPr lang="en-GB" sz="2000" dirty="0" err="1"/>
              <a:t>har</a:t>
            </a:r>
            <a:r>
              <a:rPr lang="en-GB" sz="2000" dirty="0"/>
              <a:t> </a:t>
            </a:r>
            <a:r>
              <a:rPr lang="en-GB" sz="2000" dirty="0" err="1"/>
              <a:t>formentlig</a:t>
            </a:r>
            <a:r>
              <a:rPr lang="en-GB" sz="2000" dirty="0"/>
              <a:t> </a:t>
            </a:r>
            <a:r>
              <a:rPr lang="en-GB" sz="2000" dirty="0" err="1"/>
              <a:t>samme</a:t>
            </a:r>
            <a:r>
              <a:rPr lang="en-GB" sz="2000" dirty="0"/>
              <a:t> </a:t>
            </a:r>
            <a:r>
              <a:rPr lang="en-GB" sz="2000" dirty="0" err="1"/>
              <a:t>indhold</a:t>
            </a:r>
            <a:r>
              <a:rPr lang="en-GB" sz="2000" dirty="0"/>
              <a:t> </a:t>
            </a:r>
            <a:r>
              <a:rPr lang="en-GB" sz="2000" dirty="0" err="1"/>
              <a:t>som</a:t>
            </a:r>
            <a:r>
              <a:rPr lang="en-GB" sz="2000" dirty="0"/>
              <a:t> </a:t>
            </a:r>
            <a:r>
              <a:rPr lang="en-GB" sz="2000" dirty="0" err="1"/>
              <a:t>på</a:t>
            </a:r>
            <a:r>
              <a:rPr lang="en-GB" sz="2000" dirty="0"/>
              <a:t> </a:t>
            </a:r>
            <a:r>
              <a:rPr lang="en-GB" sz="2000" dirty="0" err="1"/>
              <a:t>det</a:t>
            </a:r>
            <a:r>
              <a:rPr lang="en-GB" sz="2000" dirty="0"/>
              <a:t> private </a:t>
            </a:r>
            <a:r>
              <a:rPr lang="en-GB" sz="2000" dirty="0" err="1"/>
              <a:t>område</a:t>
            </a:r>
            <a:endParaRPr lang="en-GB" sz="2000" dirty="0"/>
          </a:p>
          <a:p>
            <a:pPr marL="0" indent="0">
              <a:buNone/>
            </a:pPr>
            <a:r>
              <a:rPr lang="en-GB" sz="2000" dirty="0"/>
              <a:t>     - ARD </a:t>
            </a:r>
            <a:r>
              <a:rPr lang="en-GB" sz="2000" dirty="0" err="1"/>
              <a:t>af</a:t>
            </a:r>
            <a:r>
              <a:rPr lang="en-GB" sz="2000" dirty="0"/>
              <a:t> 21.7.1987 </a:t>
            </a:r>
            <a:r>
              <a:rPr lang="en-GB" sz="2000" dirty="0" err="1"/>
              <a:t>i</a:t>
            </a:r>
            <a:r>
              <a:rPr lang="en-GB" sz="2000" dirty="0"/>
              <a:t> 87.302 </a:t>
            </a:r>
            <a:r>
              <a:rPr lang="en-GB" sz="2000" dirty="0" err="1"/>
              <a:t>og</a:t>
            </a:r>
            <a:r>
              <a:rPr lang="en-GB" sz="2000" dirty="0"/>
              <a:t> </a:t>
            </a:r>
            <a:r>
              <a:rPr lang="en-GB" sz="2000" dirty="0" err="1"/>
              <a:t>af</a:t>
            </a:r>
            <a:r>
              <a:rPr lang="en-GB" sz="2000" dirty="0"/>
              <a:t> 1.9.1987 </a:t>
            </a:r>
            <a:r>
              <a:rPr lang="en-GB" sz="2000" dirty="0" err="1"/>
              <a:t>i</a:t>
            </a:r>
            <a:r>
              <a:rPr lang="en-GB" sz="2000" dirty="0"/>
              <a:t> 87.308 (</a:t>
            </a:r>
            <a:r>
              <a:rPr lang="en-GB" sz="2000" dirty="0" err="1"/>
              <a:t>begge</a:t>
            </a:r>
            <a:r>
              <a:rPr lang="en-GB" sz="2000" dirty="0"/>
              <a:t> Post- </a:t>
            </a:r>
            <a:r>
              <a:rPr lang="en-GB" sz="2000" dirty="0" err="1"/>
              <a:t>og</a:t>
            </a:r>
            <a:r>
              <a:rPr lang="en-GB" sz="2000" dirty="0"/>
              <a:t> </a:t>
            </a:r>
            <a:r>
              <a:rPr lang="en-GB" sz="2000" dirty="0" err="1" smtClean="0"/>
              <a:t>Telegrafvæsenet</a:t>
            </a:r>
            <a:r>
              <a:rPr lang="en-GB" sz="2000" dirty="0"/>
              <a:t>)</a:t>
            </a:r>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7</a:t>
            </a:fld>
            <a:endParaRPr lang="da-DK" dirty="0"/>
          </a:p>
        </p:txBody>
      </p:sp>
    </p:spTree>
    <p:extLst>
      <p:ext uri="{BB962C8B-B14F-4D97-AF65-F5344CB8AC3E}">
        <p14:creationId xmlns:p14="http://schemas.microsoft.com/office/powerpoint/2010/main" val="1485678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ARD </a:t>
            </a:r>
            <a:r>
              <a:rPr lang="en-GB" sz="2800" dirty="0" err="1"/>
              <a:t>af</a:t>
            </a:r>
            <a:r>
              <a:rPr lang="en-GB" sz="2800" dirty="0"/>
              <a:t> 21.7.1987 </a:t>
            </a:r>
            <a:r>
              <a:rPr lang="en-GB" sz="2800" dirty="0" err="1"/>
              <a:t>i</a:t>
            </a:r>
            <a:r>
              <a:rPr lang="en-GB" sz="2800" dirty="0"/>
              <a:t> 87.302</a:t>
            </a:r>
          </a:p>
        </p:txBody>
      </p:sp>
      <p:sp>
        <p:nvSpPr>
          <p:cNvPr id="3" name="Content Placeholder 2"/>
          <p:cNvSpPr>
            <a:spLocks noGrp="1"/>
          </p:cNvSpPr>
          <p:nvPr>
            <p:ph idx="1"/>
          </p:nvPr>
        </p:nvSpPr>
        <p:spPr/>
        <p:txBody>
          <a:bodyPr/>
          <a:lstStyle/>
          <a:p>
            <a:pPr marL="0" indent="0">
              <a:buNone/>
            </a:pPr>
            <a:r>
              <a:rPr lang="en-GB" sz="1800" dirty="0"/>
              <a:t>Dansk </a:t>
            </a:r>
            <a:r>
              <a:rPr lang="en-GB" sz="1800" dirty="0" err="1" smtClean="0"/>
              <a:t>Typograf-Forbund</a:t>
            </a:r>
            <a:r>
              <a:rPr lang="en-GB" sz="1800" dirty="0" smtClean="0"/>
              <a:t> </a:t>
            </a:r>
            <a:r>
              <a:rPr lang="en-GB" sz="1800" dirty="0" err="1"/>
              <a:t>kunne</a:t>
            </a:r>
            <a:r>
              <a:rPr lang="en-GB" sz="1800" dirty="0"/>
              <a:t> </a:t>
            </a:r>
            <a:r>
              <a:rPr lang="en-GB" sz="1800" dirty="0" err="1"/>
              <a:t>støtte</a:t>
            </a:r>
            <a:r>
              <a:rPr lang="en-GB" sz="1800" dirty="0"/>
              <a:t> </a:t>
            </a:r>
            <a:r>
              <a:rPr lang="en-GB" sz="1800" dirty="0" err="1"/>
              <a:t>konflikt</a:t>
            </a:r>
            <a:r>
              <a:rPr lang="en-GB" sz="1800" dirty="0"/>
              <a:t> over for Post- </a:t>
            </a:r>
            <a:r>
              <a:rPr lang="en-GB" sz="1800" dirty="0" err="1"/>
              <a:t>og</a:t>
            </a:r>
            <a:r>
              <a:rPr lang="en-GB" sz="1800" dirty="0"/>
              <a:t> </a:t>
            </a:r>
            <a:r>
              <a:rPr lang="en-GB" sz="1800" dirty="0" err="1"/>
              <a:t>Telegrafvæsenet</a:t>
            </a:r>
            <a:r>
              <a:rPr lang="en-GB" sz="1800" dirty="0"/>
              <a:t> med </a:t>
            </a:r>
            <a:r>
              <a:rPr lang="en-GB" sz="1800" dirty="0" err="1"/>
              <a:t>sympatikonflikt</a:t>
            </a:r>
            <a:r>
              <a:rPr lang="en-GB" sz="1800" dirty="0"/>
              <a:t> over for </a:t>
            </a:r>
            <a:r>
              <a:rPr lang="en-GB" sz="1800" dirty="0" err="1"/>
              <a:t>virksomheder</a:t>
            </a:r>
            <a:r>
              <a:rPr lang="en-GB" sz="1800" dirty="0"/>
              <a:t> under DA</a:t>
            </a:r>
          </a:p>
          <a:p>
            <a:pPr marL="0" indent="0">
              <a:buNone/>
            </a:pPr>
            <a:endParaRPr lang="en-GB" sz="800" dirty="0"/>
          </a:p>
          <a:p>
            <a:pPr marL="0" indent="0">
              <a:buNone/>
            </a:pPr>
            <a:r>
              <a:rPr lang="en-GB" sz="1800" b="1" dirty="0" err="1"/>
              <a:t>Arbejdsretten</a:t>
            </a:r>
            <a:r>
              <a:rPr lang="en-GB" sz="1800" dirty="0"/>
              <a:t> </a:t>
            </a:r>
            <a:r>
              <a:rPr lang="en-GB" sz="1800" dirty="0" err="1"/>
              <a:t>udtalte</a:t>
            </a:r>
            <a:r>
              <a:rPr lang="en-GB" sz="1800" dirty="0"/>
              <a:t> </a:t>
            </a:r>
            <a:r>
              <a:rPr lang="en-GB" sz="1800" dirty="0" err="1"/>
              <a:t>bl.a</a:t>
            </a:r>
            <a:r>
              <a:rPr lang="en-GB" sz="1800" dirty="0"/>
              <a:t>. </a:t>
            </a:r>
            <a:r>
              <a:rPr lang="en-GB" sz="1800" dirty="0" err="1"/>
              <a:t>følgende</a:t>
            </a:r>
            <a:r>
              <a:rPr lang="en-GB" sz="1800" dirty="0"/>
              <a:t>:</a:t>
            </a:r>
          </a:p>
          <a:p>
            <a:pPr marL="0" indent="0">
              <a:buNone/>
            </a:pPr>
            <a:endParaRPr lang="en-GB" sz="800" dirty="0"/>
          </a:p>
          <a:p>
            <a:pPr marL="0" indent="0">
              <a:buNone/>
            </a:pPr>
            <a:r>
              <a:rPr lang="da-DK" sz="1800" dirty="0">
                <a:solidFill>
                  <a:srgbClr val="000000"/>
                </a:solidFill>
                <a:effectLst/>
                <a:ea typeface="Times New Roman" panose="02020603050405020304" pitchFamily="18" charset="0"/>
              </a:rPr>
              <a:t>”</a:t>
            </a:r>
            <a:r>
              <a:rPr lang="da-DK" sz="1800" i="1" dirty="0">
                <a:solidFill>
                  <a:srgbClr val="000000"/>
                </a:solidFill>
                <a:effectLst/>
                <a:ea typeface="Times New Roman" panose="02020603050405020304" pitchFamily="18" charset="0"/>
              </a:rPr>
              <a:t>Såvel indklagede som klagerne er bundet af Hovedaftalen. Det følger heraf, at adgangen til at iværksætte sympatikonflikt til støtte for en lovlig iværksat hovedkonflikt som udgangspunkt ikke er undergivet væsentlige begrænsninger, og der findes ikke at foreligge sådanne særlige forhold, at sympatikonflikten alligevel er ulovlig. Det bemærkes herved, at klagerne ikke findes at have godtgjort, at sympatikonflikterne ikke vil kunne have indflydelse på forløbet af hovedkonflikten</a:t>
            </a:r>
            <a:r>
              <a:rPr lang="da-DK" sz="1800" dirty="0">
                <a:solidFill>
                  <a:srgbClr val="000000"/>
                </a:solidFill>
                <a:effectLst/>
                <a:ea typeface="Times New Roman" panose="02020603050405020304" pitchFamily="18" charset="0"/>
              </a:rPr>
              <a:t>.”</a:t>
            </a:r>
            <a:endParaRPr lang="da-DK" sz="1800" dirty="0">
              <a:effectLst/>
              <a:ea typeface="Times New Roman" panose="02020603050405020304" pitchFamily="18" charset="0"/>
            </a:endParaRPr>
          </a:p>
          <a:p>
            <a:pPr marL="0" indent="0">
              <a:buNone/>
            </a:pP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8</a:t>
            </a:fld>
            <a:endParaRPr lang="da-DK" dirty="0"/>
          </a:p>
        </p:txBody>
      </p:sp>
    </p:spTree>
    <p:extLst>
      <p:ext uri="{BB962C8B-B14F-4D97-AF65-F5344CB8AC3E}">
        <p14:creationId xmlns:p14="http://schemas.microsoft.com/office/powerpoint/2010/main" val="3859564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ARD </a:t>
            </a:r>
            <a:r>
              <a:rPr lang="en-GB" sz="2800" dirty="0" err="1"/>
              <a:t>af</a:t>
            </a:r>
            <a:r>
              <a:rPr lang="en-GB" sz="2800" dirty="0"/>
              <a:t> 1.9.1987 </a:t>
            </a:r>
            <a:r>
              <a:rPr lang="en-GB" sz="2800" dirty="0" err="1"/>
              <a:t>i</a:t>
            </a:r>
            <a:r>
              <a:rPr lang="en-GB" sz="2800" dirty="0"/>
              <a:t> 87.308</a:t>
            </a:r>
          </a:p>
        </p:txBody>
      </p:sp>
      <p:sp>
        <p:nvSpPr>
          <p:cNvPr id="3" name="Content Placeholder 2"/>
          <p:cNvSpPr>
            <a:spLocks noGrp="1"/>
          </p:cNvSpPr>
          <p:nvPr>
            <p:ph idx="1"/>
          </p:nvPr>
        </p:nvSpPr>
        <p:spPr/>
        <p:txBody>
          <a:bodyPr/>
          <a:lstStyle/>
          <a:p>
            <a:pPr marL="0" indent="0">
              <a:buNone/>
            </a:pPr>
            <a:r>
              <a:rPr lang="en-GB" sz="1600" dirty="0"/>
              <a:t>Dansk </a:t>
            </a:r>
            <a:r>
              <a:rPr lang="en-GB" sz="1600" dirty="0" err="1" smtClean="0"/>
              <a:t>Typograf-Forbund</a:t>
            </a:r>
            <a:r>
              <a:rPr lang="en-GB" sz="1600" dirty="0" smtClean="0"/>
              <a:t> </a:t>
            </a:r>
            <a:r>
              <a:rPr lang="en-GB" sz="1600" dirty="0" err="1"/>
              <a:t>kunne</a:t>
            </a:r>
            <a:r>
              <a:rPr lang="en-GB" sz="1600" dirty="0"/>
              <a:t> </a:t>
            </a:r>
            <a:r>
              <a:rPr lang="en-GB" sz="1600" dirty="0" err="1"/>
              <a:t>støtte</a:t>
            </a:r>
            <a:r>
              <a:rPr lang="en-GB" sz="1600" dirty="0"/>
              <a:t> </a:t>
            </a:r>
            <a:r>
              <a:rPr lang="en-GB" sz="1600" dirty="0" err="1"/>
              <a:t>konflikt</a:t>
            </a:r>
            <a:r>
              <a:rPr lang="en-GB" sz="1600" dirty="0"/>
              <a:t> over for Post- </a:t>
            </a:r>
            <a:r>
              <a:rPr lang="en-GB" sz="1600" dirty="0" err="1"/>
              <a:t>og</a:t>
            </a:r>
            <a:r>
              <a:rPr lang="en-GB" sz="1600" dirty="0"/>
              <a:t> </a:t>
            </a:r>
            <a:r>
              <a:rPr lang="en-GB" sz="1600" dirty="0" err="1"/>
              <a:t>Telegrafvæsenet</a:t>
            </a:r>
            <a:r>
              <a:rPr lang="en-GB" sz="1600" dirty="0"/>
              <a:t> med </a:t>
            </a:r>
            <a:r>
              <a:rPr lang="en-GB" sz="1600" dirty="0" err="1"/>
              <a:t>sympatikonflikt</a:t>
            </a:r>
            <a:r>
              <a:rPr lang="en-GB" sz="1600" dirty="0"/>
              <a:t> over for Schultz (</a:t>
            </a:r>
            <a:r>
              <a:rPr lang="en-GB" sz="1600" dirty="0" err="1"/>
              <a:t>uden</a:t>
            </a:r>
            <a:r>
              <a:rPr lang="en-GB" sz="1600" dirty="0"/>
              <a:t> for DA)</a:t>
            </a:r>
          </a:p>
          <a:p>
            <a:pPr marL="0" indent="0">
              <a:buNone/>
            </a:pPr>
            <a:endParaRPr lang="en-GB" sz="800" dirty="0"/>
          </a:p>
          <a:p>
            <a:pPr marL="0" indent="0">
              <a:buNone/>
            </a:pPr>
            <a:r>
              <a:rPr lang="en-GB" sz="1600" b="1" dirty="0" err="1"/>
              <a:t>Arbejdsretten</a:t>
            </a:r>
            <a:r>
              <a:rPr lang="en-GB" sz="1600" b="1" dirty="0"/>
              <a:t> </a:t>
            </a:r>
            <a:r>
              <a:rPr lang="en-GB" sz="1600" dirty="0" err="1"/>
              <a:t>udtalte</a:t>
            </a:r>
            <a:r>
              <a:rPr lang="en-GB" sz="1600" dirty="0"/>
              <a:t> </a:t>
            </a:r>
            <a:r>
              <a:rPr lang="en-GB" sz="1600" dirty="0" err="1"/>
              <a:t>bl.a</a:t>
            </a:r>
            <a:r>
              <a:rPr lang="en-GB" sz="1600" dirty="0"/>
              <a:t>. </a:t>
            </a:r>
            <a:r>
              <a:rPr lang="en-GB" sz="1600" dirty="0" err="1"/>
              <a:t>følgende</a:t>
            </a:r>
            <a:r>
              <a:rPr lang="en-GB" sz="1600" dirty="0"/>
              <a:t>:</a:t>
            </a:r>
          </a:p>
          <a:p>
            <a:pPr marL="0" indent="0">
              <a:buNone/>
            </a:pPr>
            <a:endParaRPr lang="en-GB" sz="800" dirty="0">
              <a:effectLst/>
              <a:latin typeface="Times New Roman" panose="02020603050405020304" pitchFamily="18" charset="0"/>
              <a:ea typeface="Times New Roman" panose="02020603050405020304" pitchFamily="18" charset="0"/>
            </a:endParaRPr>
          </a:p>
          <a:p>
            <a:pPr marL="0" indent="0">
              <a:buNone/>
            </a:pPr>
            <a:r>
              <a:rPr lang="da-DK" sz="1600" dirty="0">
                <a:effectLst/>
                <a:ea typeface="Times New Roman" panose="02020603050405020304" pitchFamily="18" charset="0"/>
              </a:rPr>
              <a:t>”</a:t>
            </a:r>
            <a:r>
              <a:rPr lang="da-DK" sz="1600" i="1" dirty="0">
                <a:effectLst/>
                <a:ea typeface="Times New Roman" panose="02020603050405020304" pitchFamily="18" charset="0"/>
              </a:rPr>
              <a:t>Den iværksatte aktion omfatter kun medlemmer af Dansk Typograf-Forbund og angår alene virksomhedens arbejde for Post- og Telegrafvæsenet, der for så vidt angår de trykkeopgaver, som staten selv udfører, er omfattet af hovedkonflikten. Det er uoplyst, hvor stor en del af klagerens omsætning med staten, der hidrører fra Post- og Telegrafvæsenet. Den iværksatte konflikt findes herefter hverken efter sit omfang eller virkning at gå videre end berettiget.</a:t>
            </a:r>
          </a:p>
          <a:p>
            <a:pPr marL="0" marR="215900" indent="0" algn="just">
              <a:spcAft>
                <a:spcPts val="0"/>
              </a:spcAft>
              <a:buNone/>
            </a:pPr>
            <a:endParaRPr lang="da-DK" sz="800" i="1" dirty="0">
              <a:effectLst/>
              <a:ea typeface="Times New Roman" panose="02020603050405020304" pitchFamily="18" charset="0"/>
            </a:endParaRPr>
          </a:p>
          <a:p>
            <a:pPr marL="0" marR="215900" indent="0" algn="just">
              <a:spcAft>
                <a:spcPts val="0"/>
              </a:spcAft>
              <a:buNone/>
            </a:pPr>
            <a:r>
              <a:rPr lang="da-DK" sz="1600" i="1" dirty="0">
                <a:effectLst/>
                <a:ea typeface="Times New Roman" panose="02020603050405020304" pitchFamily="18" charset="0"/>
              </a:rPr>
              <a:t>Under hensyn til det oplyste om klagerens forbindelse med staten kan det ikke afvises, at sympatikonflikten har mulighed for at øve indflydelse på hovedkonflikten. Aktionen over for klageren findes i øvrigt ikke at kunne bedømmes isoleret, men må ses i sammenhæng med den aktion, som de indklagede har iværksat over for virksomheder, der er medlemmer af Dansk Arbejdsgiverforening og som retten har taget stilling til i dom af 21. juli 1987 (sag nr. 87.302). Som følge af det anførte tages de indklagedes frifindelsespåstand til følge</a:t>
            </a:r>
            <a:r>
              <a:rPr lang="da-DK" sz="1600" dirty="0">
                <a:effectLst/>
                <a:ea typeface="Times New Roman" panose="02020603050405020304" pitchFamily="18" charset="0"/>
              </a:rPr>
              <a:t>.”</a:t>
            </a:r>
          </a:p>
          <a:p>
            <a:pPr marL="0" indent="0">
              <a:buNone/>
            </a:pP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12-09-2022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9</a:t>
            </a:fld>
            <a:endParaRPr lang="da-DK" dirty="0"/>
          </a:p>
        </p:txBody>
      </p:sp>
    </p:spTree>
    <p:extLst>
      <p:ext uri="{BB962C8B-B14F-4D97-AF65-F5344CB8AC3E}">
        <p14:creationId xmlns:p14="http://schemas.microsoft.com/office/powerpoint/2010/main" val="649767833"/>
      </p:ext>
    </p:extLst>
  </p:cSld>
  <p:clrMapOvr>
    <a:masterClrMapping/>
  </p:clrMapOvr>
</p:sld>
</file>

<file path=ppt/theme/theme1.xml><?xml version="1.0" encoding="utf-8"?>
<a:theme xmlns:a="http://schemas.openxmlformats.org/drawingml/2006/main" name="Brugerdefineret design">
  <a:themeElements>
    <a:clrScheme name="KU 2016">
      <a:dk1>
        <a:sysClr val="windowText" lastClr="000000"/>
      </a:dk1>
      <a:lt1>
        <a:sysClr val="window" lastClr="FFFFFF"/>
      </a:lt1>
      <a:dk2>
        <a:srgbClr val="6E6E6E"/>
      </a:dk2>
      <a:lt2>
        <a:srgbClr val="E7E6E6"/>
      </a:lt2>
      <a:accent1>
        <a:srgbClr val="A31D20"/>
      </a:accent1>
      <a:accent2>
        <a:srgbClr val="7B7B7B"/>
      </a:accent2>
      <a:accent3>
        <a:srgbClr val="D49F3A"/>
      </a:accent3>
      <a:accent4>
        <a:srgbClr val="42759B"/>
      </a:accent4>
      <a:accent5>
        <a:srgbClr val="79ADB1"/>
      </a:accent5>
      <a:accent6>
        <a:srgbClr val="779921"/>
      </a:accent6>
      <a:hlink>
        <a:srgbClr val="A31D20"/>
      </a:hlink>
      <a:folHlink>
        <a:srgbClr val="000000"/>
      </a:folHlink>
    </a:clrScheme>
    <a:fontScheme name="KU2016">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_DK_lille.potx" id="{BE9C15E7-90F8-4CF2-8B96-2848F515C8F5}" vid="{DD010ABE-EF93-4421-BF04-578FEEDB9F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1143</Words>
  <Application>Microsoft Office PowerPoint</Application>
  <PresentationFormat>Widescreen</PresentationFormat>
  <Paragraphs>200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Microsoft New Tai Lue</vt:lpstr>
      <vt:lpstr>Times New Roman</vt:lpstr>
      <vt:lpstr>Wingdings</vt:lpstr>
      <vt:lpstr>Brugerdefineret design</vt:lpstr>
      <vt:lpstr>  fff</vt:lpstr>
      <vt:lpstr>Oplæggets hovedemner</vt:lpstr>
      <vt:lpstr>Samme retlige ramme, meget forskelligt konfliktmønster </vt:lpstr>
      <vt:lpstr>PowerPoint Presentation</vt:lpstr>
      <vt:lpstr>Konfliktret på det offentlige område</vt:lpstr>
      <vt:lpstr>Aftaler om nødberedskab</vt:lpstr>
      <vt:lpstr>Sympatikonfliktret på det offentlige område</vt:lpstr>
      <vt:lpstr>ARD af 21.7.1987 i 87.302</vt:lpstr>
      <vt:lpstr>ARD af 1.9.1987 i 87.308</vt:lpstr>
      <vt:lpstr>Forligsinstitutionens rolle ved overenskomstfornyelser</vt:lpstr>
      <vt:lpstr>PowerPoint Presentation</vt:lpstr>
      <vt:lpstr>Organisering og overenskomstdækning</vt:lpstr>
      <vt:lpstr>Fra lavt til højt konfliktniveau på det offentlige område</vt:lpstr>
      <vt:lpstr>Konflikterne på det offentlige arbejdsmarked</vt:lpstr>
      <vt:lpstr>Ny (overenskomststridig) konfliktstrategi i 2021?</vt:lpstr>
      <vt:lpstr>Er arbejdskonflikt en hensigtsmæssig mekanisme på det offentlige område?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2020-09-11T09:51:31Z</dcterms:created>
  <dcterms:modified xsi:type="dcterms:W3CDTF">2022-09-12T08:27:24Z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www.skabelon.dk</vt:lpwstr>
  </property>
  <property fmtid="{D5CDD505-2E9C-101B-9397-08002B2CF9AE}" pid="3" name="SD_DocumentLanguage">
    <vt:lpwstr>da-DK</vt:lpwstr>
  </property>
</Properties>
</file>