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sldIdLst>
    <p:sldId id="256" r:id="rId5"/>
    <p:sldId id="292" r:id="rId6"/>
    <p:sldId id="258" r:id="rId7"/>
    <p:sldId id="269" r:id="rId8"/>
    <p:sldId id="266" r:id="rId9"/>
    <p:sldId id="267" r:id="rId10"/>
    <p:sldId id="268" r:id="rId11"/>
    <p:sldId id="273" r:id="rId12"/>
    <p:sldId id="274" r:id="rId13"/>
    <p:sldId id="270" r:id="rId14"/>
    <p:sldId id="271" r:id="rId15"/>
    <p:sldId id="291" r:id="rId16"/>
    <p:sldId id="272" r:id="rId17"/>
    <p:sldId id="275" r:id="rId18"/>
    <p:sldId id="276" r:id="rId19"/>
    <p:sldId id="277" r:id="rId20"/>
    <p:sldId id="280" r:id="rId21"/>
    <p:sldId id="281" r:id="rId22"/>
    <p:sldId id="282" r:id="rId23"/>
    <p:sldId id="283" r:id="rId24"/>
    <p:sldId id="279" r:id="rId25"/>
    <p:sldId id="284" r:id="rId26"/>
    <p:sldId id="289" r:id="rId27"/>
    <p:sldId id="290" r:id="rId28"/>
    <p:sldId id="285" r:id="rId29"/>
    <p:sldId id="294" r:id="rId30"/>
    <p:sldId id="286" r:id="rId31"/>
    <p:sldId id="287" r:id="rId32"/>
    <p:sldId id="288" r:id="rId33"/>
    <p:sldId id="293" r:id="rId34"/>
  </p:sldIdLst>
  <p:sldSz cx="12192000" cy="6858000"/>
  <p:notesSz cx="6792913" cy="9925050"/>
  <p:embeddedFontLst>
    <p:embeddedFont>
      <p:font typeface="Bw Gradual Black" panose="020B0604020202020204" charset="0"/>
      <p:bold r:id="rId35"/>
    </p:embeddedFont>
    <p:embeddedFont>
      <p:font typeface="Bw Gradual ExtraBold" panose="020B0604020202020204" charset="0"/>
      <p:bold r:id="rId36"/>
    </p:embeddedFont>
    <p:embeddedFont>
      <p:font typeface="Calibri" panose="020F0502020204030204" pitchFamily="34" charset="0"/>
      <p:regular r:id="rId37"/>
      <p:bold r:id="rId38"/>
      <p:italic r:id="rId39"/>
      <p:boldItalic r:id="rId40"/>
    </p:embeddedFont>
    <p:embeddedFont>
      <p:font typeface="Open Sans" panose="020B0606030504020204" pitchFamily="34" charset="0"/>
      <p:regular r:id="rId41"/>
      <p:bold r:id="rId42"/>
      <p:italic r:id="rId43"/>
      <p:boldItalic r:id="rId44"/>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A3B"/>
    <a:srgbClr val="929292"/>
    <a:srgbClr val="EBEBEB"/>
    <a:srgbClr val="6E6E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96" autoAdjust="0"/>
    <p:restoredTop sz="86388" autoAdjust="0"/>
  </p:normalViewPr>
  <p:slideViewPr>
    <p:cSldViewPr snapToGrid="0">
      <p:cViewPr varScale="1">
        <p:scale>
          <a:sx n="57" d="100"/>
          <a:sy n="57" d="100"/>
        </p:scale>
        <p:origin x="80" y="52"/>
      </p:cViewPr>
      <p:guideLst/>
    </p:cSldViewPr>
  </p:slideViewPr>
  <p:outlineViewPr>
    <p:cViewPr>
      <p:scale>
        <a:sx n="33" d="100"/>
        <a:sy n="33" d="100"/>
      </p:scale>
      <p:origin x="0" y="-373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8.fntdata"/><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AE7E3-182C-F147-05DC-5A73725BE69A}"/>
              </a:ext>
            </a:extLst>
          </p:cNvPr>
          <p:cNvSpPr>
            <a:spLocks noGrp="1"/>
          </p:cNvSpPr>
          <p:nvPr>
            <p:ph type="ctrTitle"/>
          </p:nvPr>
        </p:nvSpPr>
        <p:spPr>
          <a:xfrm>
            <a:off x="1040865" y="2187136"/>
            <a:ext cx="9144000" cy="2387600"/>
          </a:xfrm>
        </p:spPr>
        <p:txBody>
          <a:bodyPr anchor="b"/>
          <a:lstStyle>
            <a:lvl1pPr algn="l">
              <a:defRPr sz="6000" b="1" i="0">
                <a:solidFill>
                  <a:schemeClr val="bg1"/>
                </a:solidFill>
                <a:latin typeface="Bw Gradual ExtraBold" pitchFamily="2" charset="77"/>
              </a:defRPr>
            </a:lvl1pPr>
          </a:lstStyle>
          <a:p>
            <a:r>
              <a:rPr lang="da-DK"/>
              <a:t>Klik for at redigere titeltypografien i masteren</a:t>
            </a:r>
            <a:endParaRPr lang="da-DK" dirty="0"/>
          </a:p>
        </p:txBody>
      </p:sp>
      <p:sp>
        <p:nvSpPr>
          <p:cNvPr id="3" name="Undertitel 2">
            <a:extLst>
              <a:ext uri="{FF2B5EF4-FFF2-40B4-BE49-F238E27FC236}">
                <a16:creationId xmlns:a16="http://schemas.microsoft.com/office/drawing/2014/main" id="{9D41F732-36D6-D688-3D2D-42E998579815}"/>
              </a:ext>
            </a:extLst>
          </p:cNvPr>
          <p:cNvSpPr>
            <a:spLocks noGrp="1"/>
          </p:cNvSpPr>
          <p:nvPr>
            <p:ph type="subTitle" idx="1"/>
          </p:nvPr>
        </p:nvSpPr>
        <p:spPr>
          <a:xfrm>
            <a:off x="1040865" y="4666811"/>
            <a:ext cx="7112535" cy="153149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4" name="Pladsholder til dato 3">
            <a:extLst>
              <a:ext uri="{FF2B5EF4-FFF2-40B4-BE49-F238E27FC236}">
                <a16:creationId xmlns:a16="http://schemas.microsoft.com/office/drawing/2014/main" id="{DF7E87D2-1B2E-591C-5704-CBF430009DBB}"/>
              </a:ext>
            </a:extLst>
          </p:cNvPr>
          <p:cNvSpPr>
            <a:spLocks noGrp="1"/>
          </p:cNvSpPr>
          <p:nvPr>
            <p:ph type="dt" sz="half" idx="10"/>
          </p:nvPr>
        </p:nvSpPr>
        <p:spPr>
          <a:xfrm>
            <a:off x="838200" y="7104255"/>
            <a:ext cx="2743200" cy="365125"/>
          </a:xfrm>
        </p:spPr>
        <p:txBody>
          <a:bodyPr/>
          <a:lstStyle/>
          <a:p>
            <a:fld id="{212E4161-99E8-EA47-9878-EA1F3286BEFB}" type="datetimeFigureOut">
              <a:rPr lang="da-DK" smtClean="0"/>
              <a:t>22-05-2024</a:t>
            </a:fld>
            <a:endParaRPr lang="da-DK"/>
          </a:p>
        </p:txBody>
      </p:sp>
      <p:sp>
        <p:nvSpPr>
          <p:cNvPr id="5" name="Pladsholder til sidefod 4">
            <a:extLst>
              <a:ext uri="{FF2B5EF4-FFF2-40B4-BE49-F238E27FC236}">
                <a16:creationId xmlns:a16="http://schemas.microsoft.com/office/drawing/2014/main" id="{6A033CC7-3437-96CD-E621-64F2031E0157}"/>
              </a:ext>
            </a:extLst>
          </p:cNvPr>
          <p:cNvSpPr>
            <a:spLocks noGrp="1"/>
          </p:cNvSpPr>
          <p:nvPr>
            <p:ph type="ftr" sz="quarter" idx="11"/>
          </p:nvPr>
        </p:nvSpPr>
        <p:spPr>
          <a:xfrm>
            <a:off x="4038600" y="7104255"/>
            <a:ext cx="4114800" cy="365125"/>
          </a:xfrm>
        </p:spPr>
        <p:txBody>
          <a:bodyPr/>
          <a:lstStyle/>
          <a:p>
            <a:endParaRPr lang="da-DK"/>
          </a:p>
        </p:txBody>
      </p:sp>
      <p:sp>
        <p:nvSpPr>
          <p:cNvPr id="6" name="Pladsholder til slidenummer 5">
            <a:extLst>
              <a:ext uri="{FF2B5EF4-FFF2-40B4-BE49-F238E27FC236}">
                <a16:creationId xmlns:a16="http://schemas.microsoft.com/office/drawing/2014/main" id="{0D4CD931-1C34-E4A3-7187-83FF073094CC}"/>
              </a:ext>
            </a:extLst>
          </p:cNvPr>
          <p:cNvSpPr>
            <a:spLocks noGrp="1"/>
          </p:cNvSpPr>
          <p:nvPr>
            <p:ph type="sldNum" sz="quarter" idx="12"/>
          </p:nvPr>
        </p:nvSpPr>
        <p:spPr>
          <a:xfrm>
            <a:off x="8610600" y="7104255"/>
            <a:ext cx="2743200" cy="365125"/>
          </a:xfrm>
        </p:spPr>
        <p:txBody>
          <a:bodyPr/>
          <a:lstStyle/>
          <a:p>
            <a:fld id="{543FB556-0C24-5B4F-B488-9753341DFAC5}" type="slidenum">
              <a:rPr lang="da-DK" smtClean="0"/>
              <a:t>‹nr.›</a:t>
            </a:fld>
            <a:endParaRPr lang="da-DK"/>
          </a:p>
        </p:txBody>
      </p:sp>
      <p:sp>
        <p:nvSpPr>
          <p:cNvPr id="7" name="Kombinationstegning 6">
            <a:extLst>
              <a:ext uri="{FF2B5EF4-FFF2-40B4-BE49-F238E27FC236}">
                <a16:creationId xmlns:a16="http://schemas.microsoft.com/office/drawing/2014/main" id="{D99F1400-C3D8-45AB-BFDD-3552F30A2293}"/>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Kombinationstegning 7">
            <a:extLst>
              <a:ext uri="{FF2B5EF4-FFF2-40B4-BE49-F238E27FC236}">
                <a16:creationId xmlns:a16="http://schemas.microsoft.com/office/drawing/2014/main" id="{D03738F6-96AC-B286-746E-93CAB9D74D37}"/>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Kombinationstegning 8">
            <a:extLst>
              <a:ext uri="{FF2B5EF4-FFF2-40B4-BE49-F238E27FC236}">
                <a16:creationId xmlns:a16="http://schemas.microsoft.com/office/drawing/2014/main" id="{83C7657B-E387-5BE2-4E41-E88A37FD1C72}"/>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Kombinationstegning 9">
            <a:extLst>
              <a:ext uri="{FF2B5EF4-FFF2-40B4-BE49-F238E27FC236}">
                <a16:creationId xmlns:a16="http://schemas.microsoft.com/office/drawing/2014/main" id="{CAC5C9DA-8DF8-DD3C-DF97-2AA341AEC482}"/>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4" name="Billede 13">
            <a:extLst>
              <a:ext uri="{FF2B5EF4-FFF2-40B4-BE49-F238E27FC236}">
                <a16:creationId xmlns:a16="http://schemas.microsoft.com/office/drawing/2014/main" id="{19ACF277-26CB-296D-010F-3D003064978B}"/>
              </a:ext>
            </a:extLst>
          </p:cNvPr>
          <p:cNvPicPr>
            <a:picLocks noChangeAspect="1"/>
          </p:cNvPicPr>
          <p:nvPr userDrawn="1"/>
        </p:nvPicPr>
        <p:blipFill>
          <a:blip r:embed="rId2"/>
          <a:stretch>
            <a:fillRect/>
          </a:stretch>
        </p:blipFill>
        <p:spPr>
          <a:xfrm>
            <a:off x="811767" y="659699"/>
            <a:ext cx="2052735" cy="459165"/>
          </a:xfrm>
          <a:prstGeom prst="rect">
            <a:avLst/>
          </a:prstGeom>
        </p:spPr>
      </p:pic>
    </p:spTree>
    <p:extLst>
      <p:ext uri="{BB962C8B-B14F-4D97-AF65-F5344CB8AC3E}">
        <p14:creationId xmlns:p14="http://schemas.microsoft.com/office/powerpoint/2010/main" val="328638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231B12B-CAEA-B9B1-C7F4-2F1C8FFE5885}"/>
              </a:ext>
            </a:extLst>
          </p:cNvPr>
          <p:cNvSpPr>
            <a:spLocks noGrp="1"/>
          </p:cNvSpPr>
          <p:nvPr>
            <p:ph type="dt" sz="half" idx="10"/>
          </p:nvPr>
        </p:nvSpPr>
        <p:spPr/>
        <p:txBody>
          <a:bodyPr/>
          <a:lstStyle/>
          <a:p>
            <a:fld id="{212E4161-99E8-EA47-9878-EA1F3286BEFB}" type="datetimeFigureOut">
              <a:rPr lang="da-DK" smtClean="0"/>
              <a:t>22-05-2024</a:t>
            </a:fld>
            <a:endParaRPr lang="da-DK"/>
          </a:p>
        </p:txBody>
      </p:sp>
      <p:sp>
        <p:nvSpPr>
          <p:cNvPr id="3" name="Pladsholder til sidefod 2">
            <a:extLst>
              <a:ext uri="{FF2B5EF4-FFF2-40B4-BE49-F238E27FC236}">
                <a16:creationId xmlns:a16="http://schemas.microsoft.com/office/drawing/2014/main" id="{46852643-139A-00BB-0B25-0AE80E22432E}"/>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55BA695-1F08-27C5-CB2C-9880F3E8A67E}"/>
              </a:ext>
            </a:extLst>
          </p:cNvPr>
          <p:cNvSpPr>
            <a:spLocks noGrp="1"/>
          </p:cNvSpPr>
          <p:nvPr>
            <p:ph type="sldNum" sz="quarter" idx="12"/>
          </p:nvPr>
        </p:nvSpPr>
        <p:spPr/>
        <p:txBody>
          <a:bodyPr/>
          <a:lstStyle/>
          <a:p>
            <a:fld id="{543FB556-0C24-5B4F-B488-9753341DFAC5}" type="slidenum">
              <a:rPr lang="da-DK" smtClean="0"/>
              <a:t>‹nr.›</a:t>
            </a:fld>
            <a:endParaRPr lang="da-DK"/>
          </a:p>
        </p:txBody>
      </p:sp>
    </p:spTree>
    <p:extLst>
      <p:ext uri="{BB962C8B-B14F-4D97-AF65-F5344CB8AC3E}">
        <p14:creationId xmlns:p14="http://schemas.microsoft.com/office/powerpoint/2010/main" val="301759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lide 2">
    <p:bg>
      <p:bgPr>
        <a:solidFill>
          <a:srgbClr val="92929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AE7E3-182C-F147-05DC-5A73725BE69A}"/>
              </a:ext>
            </a:extLst>
          </p:cNvPr>
          <p:cNvSpPr>
            <a:spLocks noGrp="1"/>
          </p:cNvSpPr>
          <p:nvPr>
            <p:ph type="ctrTitle"/>
          </p:nvPr>
        </p:nvSpPr>
        <p:spPr>
          <a:xfrm>
            <a:off x="1040865" y="2187136"/>
            <a:ext cx="9144000" cy="2387600"/>
          </a:xfrm>
        </p:spPr>
        <p:txBody>
          <a:bodyPr anchor="b"/>
          <a:lstStyle>
            <a:lvl1pPr algn="l">
              <a:defRPr sz="6000" b="1" i="0">
                <a:solidFill>
                  <a:schemeClr val="bg1"/>
                </a:solidFill>
                <a:latin typeface="Bw Gradual ExtraBold" pitchFamily="2" charset="77"/>
              </a:defRPr>
            </a:lvl1pPr>
          </a:lstStyle>
          <a:p>
            <a:r>
              <a:rPr lang="da-DK"/>
              <a:t>Klik for at redigere titeltypografien i masteren</a:t>
            </a:r>
            <a:endParaRPr lang="da-DK" dirty="0"/>
          </a:p>
        </p:txBody>
      </p:sp>
      <p:sp>
        <p:nvSpPr>
          <p:cNvPr id="3" name="Undertitel 2">
            <a:extLst>
              <a:ext uri="{FF2B5EF4-FFF2-40B4-BE49-F238E27FC236}">
                <a16:creationId xmlns:a16="http://schemas.microsoft.com/office/drawing/2014/main" id="{9D41F732-36D6-D688-3D2D-42E998579815}"/>
              </a:ext>
            </a:extLst>
          </p:cNvPr>
          <p:cNvSpPr>
            <a:spLocks noGrp="1"/>
          </p:cNvSpPr>
          <p:nvPr>
            <p:ph type="subTitle" idx="1"/>
          </p:nvPr>
        </p:nvSpPr>
        <p:spPr>
          <a:xfrm>
            <a:off x="1040865" y="4666811"/>
            <a:ext cx="7112535" cy="153149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4" name="Pladsholder til dato 3">
            <a:extLst>
              <a:ext uri="{FF2B5EF4-FFF2-40B4-BE49-F238E27FC236}">
                <a16:creationId xmlns:a16="http://schemas.microsoft.com/office/drawing/2014/main" id="{DF7E87D2-1B2E-591C-5704-CBF430009DBB}"/>
              </a:ext>
            </a:extLst>
          </p:cNvPr>
          <p:cNvSpPr>
            <a:spLocks noGrp="1"/>
          </p:cNvSpPr>
          <p:nvPr>
            <p:ph type="dt" sz="half" idx="10"/>
          </p:nvPr>
        </p:nvSpPr>
        <p:spPr>
          <a:xfrm>
            <a:off x="838200" y="7104255"/>
            <a:ext cx="2743200" cy="365125"/>
          </a:xfrm>
        </p:spPr>
        <p:txBody>
          <a:bodyPr/>
          <a:lstStyle/>
          <a:p>
            <a:fld id="{212E4161-99E8-EA47-9878-EA1F3286BEFB}" type="datetimeFigureOut">
              <a:rPr lang="da-DK" smtClean="0"/>
              <a:t>22-05-2024</a:t>
            </a:fld>
            <a:endParaRPr lang="da-DK"/>
          </a:p>
        </p:txBody>
      </p:sp>
      <p:sp>
        <p:nvSpPr>
          <p:cNvPr id="5" name="Pladsholder til sidefod 4">
            <a:extLst>
              <a:ext uri="{FF2B5EF4-FFF2-40B4-BE49-F238E27FC236}">
                <a16:creationId xmlns:a16="http://schemas.microsoft.com/office/drawing/2014/main" id="{6A033CC7-3437-96CD-E621-64F2031E0157}"/>
              </a:ext>
            </a:extLst>
          </p:cNvPr>
          <p:cNvSpPr>
            <a:spLocks noGrp="1"/>
          </p:cNvSpPr>
          <p:nvPr>
            <p:ph type="ftr" sz="quarter" idx="11"/>
          </p:nvPr>
        </p:nvSpPr>
        <p:spPr>
          <a:xfrm>
            <a:off x="4038600" y="7104255"/>
            <a:ext cx="4114800" cy="365125"/>
          </a:xfrm>
        </p:spPr>
        <p:txBody>
          <a:bodyPr/>
          <a:lstStyle/>
          <a:p>
            <a:endParaRPr lang="da-DK"/>
          </a:p>
        </p:txBody>
      </p:sp>
      <p:sp>
        <p:nvSpPr>
          <p:cNvPr id="6" name="Pladsholder til slidenummer 5">
            <a:extLst>
              <a:ext uri="{FF2B5EF4-FFF2-40B4-BE49-F238E27FC236}">
                <a16:creationId xmlns:a16="http://schemas.microsoft.com/office/drawing/2014/main" id="{0D4CD931-1C34-E4A3-7187-83FF073094CC}"/>
              </a:ext>
            </a:extLst>
          </p:cNvPr>
          <p:cNvSpPr>
            <a:spLocks noGrp="1"/>
          </p:cNvSpPr>
          <p:nvPr>
            <p:ph type="sldNum" sz="quarter" idx="12"/>
          </p:nvPr>
        </p:nvSpPr>
        <p:spPr>
          <a:xfrm>
            <a:off x="8610600" y="7104255"/>
            <a:ext cx="2743200" cy="365125"/>
          </a:xfrm>
        </p:spPr>
        <p:txBody>
          <a:bodyPr/>
          <a:lstStyle/>
          <a:p>
            <a:fld id="{543FB556-0C24-5B4F-B488-9753341DFAC5}" type="slidenum">
              <a:rPr lang="da-DK" smtClean="0"/>
              <a:t>‹nr.›</a:t>
            </a:fld>
            <a:endParaRPr lang="da-DK"/>
          </a:p>
        </p:txBody>
      </p:sp>
      <p:sp>
        <p:nvSpPr>
          <p:cNvPr id="7" name="Kombinationstegning 6">
            <a:extLst>
              <a:ext uri="{FF2B5EF4-FFF2-40B4-BE49-F238E27FC236}">
                <a16:creationId xmlns:a16="http://schemas.microsoft.com/office/drawing/2014/main" id="{21C5B5B5-2FCB-EB33-631A-B84FB0573BEB}"/>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Kombinationstegning 7">
            <a:extLst>
              <a:ext uri="{FF2B5EF4-FFF2-40B4-BE49-F238E27FC236}">
                <a16:creationId xmlns:a16="http://schemas.microsoft.com/office/drawing/2014/main" id="{07760D9E-5137-087A-093B-D67422DF87BA}"/>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Kombinationstegning 8">
            <a:extLst>
              <a:ext uri="{FF2B5EF4-FFF2-40B4-BE49-F238E27FC236}">
                <a16:creationId xmlns:a16="http://schemas.microsoft.com/office/drawing/2014/main" id="{87B177C6-1EC4-E7D3-283D-828468D98869}"/>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Kombinationstegning 9">
            <a:extLst>
              <a:ext uri="{FF2B5EF4-FFF2-40B4-BE49-F238E27FC236}">
                <a16:creationId xmlns:a16="http://schemas.microsoft.com/office/drawing/2014/main" id="{7805E85A-A44C-799B-22C6-35E244CEB5DA}"/>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Billede 15">
            <a:extLst>
              <a:ext uri="{FF2B5EF4-FFF2-40B4-BE49-F238E27FC236}">
                <a16:creationId xmlns:a16="http://schemas.microsoft.com/office/drawing/2014/main" id="{CFFF719A-F837-FBC4-986C-C4E917EB167B}"/>
              </a:ext>
            </a:extLst>
          </p:cNvPr>
          <p:cNvPicPr>
            <a:picLocks noChangeAspect="1"/>
          </p:cNvPicPr>
          <p:nvPr userDrawn="1"/>
        </p:nvPicPr>
        <p:blipFill>
          <a:blip r:embed="rId2"/>
          <a:stretch>
            <a:fillRect/>
          </a:stretch>
        </p:blipFill>
        <p:spPr>
          <a:xfrm>
            <a:off x="811767" y="659699"/>
            <a:ext cx="2052735" cy="459165"/>
          </a:xfrm>
          <a:prstGeom prst="rect">
            <a:avLst/>
          </a:prstGeom>
        </p:spPr>
      </p:pic>
    </p:spTree>
    <p:extLst>
      <p:ext uri="{BB962C8B-B14F-4D97-AF65-F5344CB8AC3E}">
        <p14:creationId xmlns:p14="http://schemas.microsoft.com/office/powerpoint/2010/main" val="393131023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 indh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D9354-E92D-C045-F31D-37F4CA23F9DA}"/>
              </a:ext>
            </a:extLst>
          </p:cNvPr>
          <p:cNvSpPr>
            <a:spLocks noGrp="1"/>
          </p:cNvSpPr>
          <p:nvPr>
            <p:ph type="title"/>
          </p:nvPr>
        </p:nvSpPr>
        <p:spPr>
          <a:xfrm>
            <a:off x="838200" y="924265"/>
            <a:ext cx="8779933" cy="1325563"/>
          </a:xfrm>
        </p:spPr>
        <p:txBody>
          <a:bodyPr anchor="b" anchorCtr="0"/>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6C3EF4BE-0798-24B9-4D5D-7893C6AB677C}"/>
              </a:ext>
            </a:extLst>
          </p:cNvPr>
          <p:cNvSpPr>
            <a:spLocks noGrp="1"/>
          </p:cNvSpPr>
          <p:nvPr>
            <p:ph idx="1"/>
          </p:nvPr>
        </p:nvSpPr>
        <p:spPr>
          <a:xfrm>
            <a:off x="838200" y="2362280"/>
            <a:ext cx="9902252" cy="3720526"/>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a:extLst>
              <a:ext uri="{FF2B5EF4-FFF2-40B4-BE49-F238E27FC236}">
                <a16:creationId xmlns:a16="http://schemas.microsoft.com/office/drawing/2014/main" id="{E0B7AA7F-C328-BC00-9CBB-23B5CF037633}"/>
              </a:ext>
            </a:extLst>
          </p:cNvPr>
          <p:cNvSpPr>
            <a:spLocks noGrp="1"/>
          </p:cNvSpPr>
          <p:nvPr>
            <p:ph type="dt" sz="half" idx="10"/>
          </p:nvPr>
        </p:nvSpPr>
        <p:spPr>
          <a:xfrm>
            <a:off x="838200" y="7270750"/>
            <a:ext cx="2743200" cy="365125"/>
          </a:xfrm>
        </p:spPr>
        <p:txBody>
          <a:bodyPr/>
          <a:lstStyle/>
          <a:p>
            <a:fld id="{212E4161-99E8-EA47-9878-EA1F3286BEFB}" type="datetimeFigureOut">
              <a:rPr lang="da-DK" smtClean="0"/>
              <a:t>22-05-2024</a:t>
            </a:fld>
            <a:endParaRPr lang="da-DK"/>
          </a:p>
        </p:txBody>
      </p:sp>
      <p:sp>
        <p:nvSpPr>
          <p:cNvPr id="5" name="Pladsholder til sidefod 4">
            <a:extLst>
              <a:ext uri="{FF2B5EF4-FFF2-40B4-BE49-F238E27FC236}">
                <a16:creationId xmlns:a16="http://schemas.microsoft.com/office/drawing/2014/main" id="{54FF02DB-666F-822F-7308-1E03CFBF852E}"/>
              </a:ext>
            </a:extLst>
          </p:cNvPr>
          <p:cNvSpPr>
            <a:spLocks noGrp="1"/>
          </p:cNvSpPr>
          <p:nvPr>
            <p:ph type="ftr" sz="quarter" idx="11"/>
          </p:nvPr>
        </p:nvSpPr>
        <p:spPr>
          <a:xfrm>
            <a:off x="4038600" y="7270750"/>
            <a:ext cx="4114800" cy="365125"/>
          </a:xfrm>
        </p:spPr>
        <p:txBody>
          <a:bodyPr/>
          <a:lstStyle/>
          <a:p>
            <a:endParaRPr lang="da-DK"/>
          </a:p>
        </p:txBody>
      </p:sp>
      <p:sp>
        <p:nvSpPr>
          <p:cNvPr id="6" name="Pladsholder til slidenummer 5">
            <a:extLst>
              <a:ext uri="{FF2B5EF4-FFF2-40B4-BE49-F238E27FC236}">
                <a16:creationId xmlns:a16="http://schemas.microsoft.com/office/drawing/2014/main" id="{DC425502-91D2-738E-F39F-83FC99B3D0EB}"/>
              </a:ext>
            </a:extLst>
          </p:cNvPr>
          <p:cNvSpPr>
            <a:spLocks noGrp="1"/>
          </p:cNvSpPr>
          <p:nvPr>
            <p:ph type="sldNum" sz="quarter" idx="12"/>
          </p:nvPr>
        </p:nvSpPr>
        <p:spPr>
          <a:xfrm>
            <a:off x="8610600" y="7270750"/>
            <a:ext cx="2743200" cy="365125"/>
          </a:xfrm>
        </p:spPr>
        <p:txBody>
          <a:bodyPr/>
          <a:lstStyle/>
          <a:p>
            <a:fld id="{543FB556-0C24-5B4F-B488-9753341DFAC5}" type="slidenum">
              <a:rPr lang="da-DK" smtClean="0"/>
              <a:t>‹nr.›</a:t>
            </a:fld>
            <a:endParaRPr lang="da-DK"/>
          </a:p>
        </p:txBody>
      </p:sp>
      <p:sp>
        <p:nvSpPr>
          <p:cNvPr id="11" name="Kombinationstegning 10">
            <a:extLst>
              <a:ext uri="{FF2B5EF4-FFF2-40B4-BE49-F238E27FC236}">
                <a16:creationId xmlns:a16="http://schemas.microsoft.com/office/drawing/2014/main" id="{659F4FD1-4616-4795-498B-45BE5EB52436}"/>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2" name="Kombinationstegning 11">
            <a:extLst>
              <a:ext uri="{FF2B5EF4-FFF2-40B4-BE49-F238E27FC236}">
                <a16:creationId xmlns:a16="http://schemas.microsoft.com/office/drawing/2014/main" id="{C89C7007-540B-4AAB-09A3-A8F5BDC70EB5}"/>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3" name="Kombinationstegning 12">
            <a:extLst>
              <a:ext uri="{FF2B5EF4-FFF2-40B4-BE49-F238E27FC236}">
                <a16:creationId xmlns:a16="http://schemas.microsoft.com/office/drawing/2014/main" id="{1B45956E-1F02-0BE9-2110-ACB490B310A9}"/>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4" name="Kombinationstegning 13">
            <a:extLst>
              <a:ext uri="{FF2B5EF4-FFF2-40B4-BE49-F238E27FC236}">
                <a16:creationId xmlns:a16="http://schemas.microsoft.com/office/drawing/2014/main" id="{AE642A53-EC26-B675-FC22-72BC29B7C1F6}"/>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pic>
        <p:nvPicPr>
          <p:cNvPr id="17" name="Billede 16" descr="Et billede, der indeholder symbol, Grafik, design&#10;&#10;Automatisk genereret beskrivelse">
            <a:extLst>
              <a:ext uri="{FF2B5EF4-FFF2-40B4-BE49-F238E27FC236}">
                <a16:creationId xmlns:a16="http://schemas.microsoft.com/office/drawing/2014/main" id="{9B42F341-1FDC-8D9F-00B7-779BC43921E6}"/>
              </a:ext>
            </a:extLst>
          </p:cNvPr>
          <p:cNvPicPr>
            <a:picLocks noChangeAspect="1"/>
          </p:cNvPicPr>
          <p:nvPr userDrawn="1"/>
        </p:nvPicPr>
        <p:blipFill>
          <a:blip r:embed="rId2"/>
          <a:stretch>
            <a:fillRect/>
          </a:stretch>
        </p:blipFill>
        <p:spPr>
          <a:xfrm>
            <a:off x="10952402" y="5708876"/>
            <a:ext cx="729420" cy="564507"/>
          </a:xfrm>
          <a:prstGeom prst="rect">
            <a:avLst/>
          </a:prstGeom>
        </p:spPr>
      </p:pic>
    </p:spTree>
    <p:extLst>
      <p:ext uri="{BB962C8B-B14F-4D97-AF65-F5344CB8AC3E}">
        <p14:creationId xmlns:p14="http://schemas.microsoft.com/office/powerpoint/2010/main" val="1665636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el + 2xindh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73657F-D9DB-093E-7B11-2AFA0BC2EB43}"/>
              </a:ext>
            </a:extLst>
          </p:cNvPr>
          <p:cNvSpPr>
            <a:spLocks noGrp="1"/>
          </p:cNvSpPr>
          <p:nvPr>
            <p:ph type="title"/>
          </p:nvPr>
        </p:nvSpPr>
        <p:spPr>
          <a:xfrm>
            <a:off x="838200" y="923925"/>
            <a:ext cx="8957872" cy="1325563"/>
          </a:xfrm>
        </p:spPr>
        <p:txBody>
          <a:body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6ABBDF85-1D94-94B3-9072-ECB8E7967BF0}"/>
              </a:ext>
            </a:extLst>
          </p:cNvPr>
          <p:cNvSpPr>
            <a:spLocks noGrp="1"/>
          </p:cNvSpPr>
          <p:nvPr>
            <p:ph sz="half" idx="1"/>
          </p:nvPr>
        </p:nvSpPr>
        <p:spPr>
          <a:xfrm>
            <a:off x="838200" y="2346430"/>
            <a:ext cx="4286956" cy="37480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indhold 3">
            <a:extLst>
              <a:ext uri="{FF2B5EF4-FFF2-40B4-BE49-F238E27FC236}">
                <a16:creationId xmlns:a16="http://schemas.microsoft.com/office/drawing/2014/main" id="{1D9D7EF2-332A-3D41-2EF1-C5C778D30463}"/>
              </a:ext>
            </a:extLst>
          </p:cNvPr>
          <p:cNvSpPr>
            <a:spLocks noGrp="1"/>
          </p:cNvSpPr>
          <p:nvPr>
            <p:ph sz="half" idx="2"/>
          </p:nvPr>
        </p:nvSpPr>
        <p:spPr>
          <a:xfrm>
            <a:off x="5573889" y="2346428"/>
            <a:ext cx="4286956" cy="374808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5" name="Pladsholder til dato 4">
            <a:extLst>
              <a:ext uri="{FF2B5EF4-FFF2-40B4-BE49-F238E27FC236}">
                <a16:creationId xmlns:a16="http://schemas.microsoft.com/office/drawing/2014/main" id="{B9F9E07F-DDB8-284B-9C84-7F5E263A69E0}"/>
              </a:ext>
            </a:extLst>
          </p:cNvPr>
          <p:cNvSpPr>
            <a:spLocks noGrp="1"/>
          </p:cNvSpPr>
          <p:nvPr>
            <p:ph type="dt" sz="half" idx="10"/>
          </p:nvPr>
        </p:nvSpPr>
        <p:spPr/>
        <p:txBody>
          <a:bodyPr/>
          <a:lstStyle/>
          <a:p>
            <a:fld id="{212E4161-99E8-EA47-9878-EA1F3286BEFB}" type="datetimeFigureOut">
              <a:rPr lang="da-DK" smtClean="0"/>
              <a:t>22-05-2024</a:t>
            </a:fld>
            <a:endParaRPr lang="da-DK"/>
          </a:p>
        </p:txBody>
      </p:sp>
      <p:sp>
        <p:nvSpPr>
          <p:cNvPr id="6" name="Pladsholder til sidefod 5">
            <a:extLst>
              <a:ext uri="{FF2B5EF4-FFF2-40B4-BE49-F238E27FC236}">
                <a16:creationId xmlns:a16="http://schemas.microsoft.com/office/drawing/2014/main" id="{BD3A8A82-28BA-1BB5-BDC3-50B7E3E9D5F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2980C2C-5F03-466F-2997-3BA6F2AF5CF1}"/>
              </a:ext>
            </a:extLst>
          </p:cNvPr>
          <p:cNvSpPr>
            <a:spLocks noGrp="1"/>
          </p:cNvSpPr>
          <p:nvPr>
            <p:ph type="sldNum" sz="quarter" idx="12"/>
          </p:nvPr>
        </p:nvSpPr>
        <p:spPr/>
        <p:txBody>
          <a:bodyPr/>
          <a:lstStyle/>
          <a:p>
            <a:fld id="{543FB556-0C24-5B4F-B488-9753341DFAC5}" type="slidenum">
              <a:rPr lang="da-DK" smtClean="0"/>
              <a:t>‹nr.›</a:t>
            </a:fld>
            <a:endParaRPr lang="da-DK"/>
          </a:p>
        </p:txBody>
      </p:sp>
      <p:sp>
        <p:nvSpPr>
          <p:cNvPr id="8" name="Kombinationstegning 7">
            <a:extLst>
              <a:ext uri="{FF2B5EF4-FFF2-40B4-BE49-F238E27FC236}">
                <a16:creationId xmlns:a16="http://schemas.microsoft.com/office/drawing/2014/main" id="{C455E433-86B7-F5EF-6DE3-FE22E711268A}"/>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9" name="Kombinationstegning 8">
            <a:extLst>
              <a:ext uri="{FF2B5EF4-FFF2-40B4-BE49-F238E27FC236}">
                <a16:creationId xmlns:a16="http://schemas.microsoft.com/office/drawing/2014/main" id="{A8DEA76F-810A-6525-D520-7228A91F7D20}"/>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0" name="Kombinationstegning 9">
            <a:extLst>
              <a:ext uri="{FF2B5EF4-FFF2-40B4-BE49-F238E27FC236}">
                <a16:creationId xmlns:a16="http://schemas.microsoft.com/office/drawing/2014/main" id="{2AC5D7C2-0A35-7881-7562-FC929A2D43CF}"/>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1" name="Kombinationstegning 10">
            <a:extLst>
              <a:ext uri="{FF2B5EF4-FFF2-40B4-BE49-F238E27FC236}">
                <a16:creationId xmlns:a16="http://schemas.microsoft.com/office/drawing/2014/main" id="{F170F22D-3E49-D177-63E5-55857F561147}"/>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pic>
        <p:nvPicPr>
          <p:cNvPr id="12" name="Billede 11" descr="Et billede, der indeholder symbol, Grafik, design&#10;&#10;Automatisk genereret beskrivelse">
            <a:extLst>
              <a:ext uri="{FF2B5EF4-FFF2-40B4-BE49-F238E27FC236}">
                <a16:creationId xmlns:a16="http://schemas.microsoft.com/office/drawing/2014/main" id="{A544D832-0DBD-8BF8-84C9-8A37B00D3CE9}"/>
              </a:ext>
            </a:extLst>
          </p:cNvPr>
          <p:cNvPicPr>
            <a:picLocks noChangeAspect="1"/>
          </p:cNvPicPr>
          <p:nvPr userDrawn="1"/>
        </p:nvPicPr>
        <p:blipFill>
          <a:blip r:embed="rId2"/>
          <a:stretch>
            <a:fillRect/>
          </a:stretch>
        </p:blipFill>
        <p:spPr>
          <a:xfrm>
            <a:off x="10952402" y="5708876"/>
            <a:ext cx="729420" cy="564507"/>
          </a:xfrm>
          <a:prstGeom prst="rect">
            <a:avLst/>
          </a:prstGeom>
        </p:spPr>
      </p:pic>
    </p:spTree>
    <p:extLst>
      <p:ext uri="{BB962C8B-B14F-4D97-AF65-F5344CB8AC3E}">
        <p14:creationId xmlns:p14="http://schemas.microsoft.com/office/powerpoint/2010/main" val="4201021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Tekst + bille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83DCB1-7161-2147-5465-FB6371D2904B}"/>
              </a:ext>
            </a:extLst>
          </p:cNvPr>
          <p:cNvSpPr>
            <a:spLocks noGrp="1"/>
          </p:cNvSpPr>
          <p:nvPr>
            <p:ph type="title"/>
          </p:nvPr>
        </p:nvSpPr>
        <p:spPr>
          <a:xfrm>
            <a:off x="839789" y="728232"/>
            <a:ext cx="3300590" cy="1600200"/>
          </a:xfrm>
        </p:spPr>
        <p:txBody>
          <a:bodyPr anchor="b"/>
          <a:lstStyle>
            <a:lvl1pPr>
              <a:defRPr sz="3200"/>
            </a:lvl1pPr>
          </a:lstStyle>
          <a:p>
            <a:r>
              <a:rPr lang="da-DK"/>
              <a:t>Klik for at redigere titeltypografien i masteren</a:t>
            </a:r>
            <a:endParaRPr lang="da-DK" dirty="0"/>
          </a:p>
        </p:txBody>
      </p:sp>
      <p:sp>
        <p:nvSpPr>
          <p:cNvPr id="3" name="Pladsholder til billede 2">
            <a:extLst>
              <a:ext uri="{FF2B5EF4-FFF2-40B4-BE49-F238E27FC236}">
                <a16:creationId xmlns:a16="http://schemas.microsoft.com/office/drawing/2014/main" id="{BEA3A43E-BF38-AD04-416B-8C8807CA7A7D}"/>
              </a:ext>
            </a:extLst>
          </p:cNvPr>
          <p:cNvSpPr>
            <a:spLocks noGrp="1"/>
          </p:cNvSpPr>
          <p:nvPr>
            <p:ph type="pic" idx="1"/>
          </p:nvPr>
        </p:nvSpPr>
        <p:spPr>
          <a:xfrm>
            <a:off x="5198178" y="-14990"/>
            <a:ext cx="6993822" cy="68729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p>
        </p:txBody>
      </p:sp>
      <p:sp>
        <p:nvSpPr>
          <p:cNvPr id="4" name="Pladsholder til tekst 3">
            <a:extLst>
              <a:ext uri="{FF2B5EF4-FFF2-40B4-BE49-F238E27FC236}">
                <a16:creationId xmlns:a16="http://schemas.microsoft.com/office/drawing/2014/main" id="{0B6C7EC6-A3ED-E2B6-E67A-EAE7D4765729}"/>
              </a:ext>
            </a:extLst>
          </p:cNvPr>
          <p:cNvSpPr>
            <a:spLocks noGrp="1"/>
          </p:cNvSpPr>
          <p:nvPr>
            <p:ph type="body" sz="half" idx="2"/>
          </p:nvPr>
        </p:nvSpPr>
        <p:spPr>
          <a:xfrm>
            <a:off x="839789" y="2328432"/>
            <a:ext cx="330059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ACCF297-B31C-9426-C945-FCC47190D508}"/>
              </a:ext>
            </a:extLst>
          </p:cNvPr>
          <p:cNvSpPr>
            <a:spLocks noGrp="1"/>
          </p:cNvSpPr>
          <p:nvPr>
            <p:ph type="dt" sz="half" idx="10"/>
          </p:nvPr>
        </p:nvSpPr>
        <p:spPr/>
        <p:txBody>
          <a:bodyPr/>
          <a:lstStyle/>
          <a:p>
            <a:fld id="{212E4161-99E8-EA47-9878-EA1F3286BEFB}" type="datetimeFigureOut">
              <a:rPr lang="da-DK" smtClean="0"/>
              <a:t>22-05-2024</a:t>
            </a:fld>
            <a:endParaRPr lang="da-DK"/>
          </a:p>
        </p:txBody>
      </p:sp>
      <p:sp>
        <p:nvSpPr>
          <p:cNvPr id="6" name="Pladsholder til sidefod 5">
            <a:extLst>
              <a:ext uri="{FF2B5EF4-FFF2-40B4-BE49-F238E27FC236}">
                <a16:creationId xmlns:a16="http://schemas.microsoft.com/office/drawing/2014/main" id="{6A386326-371C-7C63-E6F2-0192A7D322E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1FF40ED-6800-D3BF-C99F-E89717514833}"/>
              </a:ext>
            </a:extLst>
          </p:cNvPr>
          <p:cNvSpPr>
            <a:spLocks noGrp="1"/>
          </p:cNvSpPr>
          <p:nvPr>
            <p:ph type="sldNum" sz="quarter" idx="12"/>
          </p:nvPr>
        </p:nvSpPr>
        <p:spPr/>
        <p:txBody>
          <a:bodyPr/>
          <a:lstStyle/>
          <a:p>
            <a:fld id="{543FB556-0C24-5B4F-B488-9753341DFAC5}" type="slidenum">
              <a:rPr lang="da-DK" smtClean="0"/>
              <a:t>‹nr.›</a:t>
            </a:fld>
            <a:endParaRPr lang="da-DK"/>
          </a:p>
        </p:txBody>
      </p:sp>
      <p:sp>
        <p:nvSpPr>
          <p:cNvPr id="9" name="Kombinationstegning 8">
            <a:extLst>
              <a:ext uri="{FF2B5EF4-FFF2-40B4-BE49-F238E27FC236}">
                <a16:creationId xmlns:a16="http://schemas.microsoft.com/office/drawing/2014/main" id="{B6860B31-9D38-11B9-2B82-E818DA944149}"/>
              </a:ext>
            </a:extLst>
          </p:cNvPr>
          <p:cNvSpPr/>
          <p:nvPr userDrawn="1"/>
        </p:nvSpPr>
        <p:spPr>
          <a:xfrm rot="10800000">
            <a:off x="4140379"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0" name="Kombinationstegning 9">
            <a:extLst>
              <a:ext uri="{FF2B5EF4-FFF2-40B4-BE49-F238E27FC236}">
                <a16:creationId xmlns:a16="http://schemas.microsoft.com/office/drawing/2014/main" id="{3FC7C953-6062-D71F-A6A1-ABB1AC88B230}"/>
              </a:ext>
            </a:extLst>
          </p:cNvPr>
          <p:cNvSpPr/>
          <p:nvPr userDrawn="1"/>
        </p:nvSpPr>
        <p:spPr>
          <a:xfrm rot="5400000">
            <a:off x="4143817"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1" name="Kombinationstegning 10">
            <a:extLst>
              <a:ext uri="{FF2B5EF4-FFF2-40B4-BE49-F238E27FC236}">
                <a16:creationId xmlns:a16="http://schemas.microsoft.com/office/drawing/2014/main" id="{6F5C13D7-F79B-D5F1-960A-8FE0B840F91F}"/>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3" name="Kombinationstegning 12">
            <a:extLst>
              <a:ext uri="{FF2B5EF4-FFF2-40B4-BE49-F238E27FC236}">
                <a16:creationId xmlns:a16="http://schemas.microsoft.com/office/drawing/2014/main" id="{ED1117E4-360E-5AA7-B38E-4799A9BD71C6}"/>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pic>
        <p:nvPicPr>
          <p:cNvPr id="15" name="Billede 14" descr="Et billede, der indeholder symbol, Grafik, design&#10;&#10;Automatisk genereret beskrivelse">
            <a:extLst>
              <a:ext uri="{FF2B5EF4-FFF2-40B4-BE49-F238E27FC236}">
                <a16:creationId xmlns:a16="http://schemas.microsoft.com/office/drawing/2014/main" id="{111827A0-649B-885A-1CA9-AD835946A916}"/>
              </a:ext>
            </a:extLst>
          </p:cNvPr>
          <p:cNvPicPr>
            <a:picLocks noChangeAspect="1"/>
          </p:cNvPicPr>
          <p:nvPr userDrawn="1"/>
        </p:nvPicPr>
        <p:blipFill>
          <a:blip r:embed="rId2"/>
          <a:stretch>
            <a:fillRect/>
          </a:stretch>
        </p:blipFill>
        <p:spPr>
          <a:xfrm>
            <a:off x="3952599" y="5708876"/>
            <a:ext cx="729420" cy="564507"/>
          </a:xfrm>
          <a:prstGeom prst="rect">
            <a:avLst/>
          </a:prstGeom>
        </p:spPr>
      </p:pic>
    </p:spTree>
    <p:extLst>
      <p:ext uri="{BB962C8B-B14F-4D97-AF65-F5344CB8AC3E}">
        <p14:creationId xmlns:p14="http://schemas.microsoft.com/office/powerpoint/2010/main" val="868303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D9354-E92D-C045-F31D-37F4CA23F9DA}"/>
              </a:ext>
            </a:extLst>
          </p:cNvPr>
          <p:cNvSpPr>
            <a:spLocks noGrp="1"/>
          </p:cNvSpPr>
          <p:nvPr>
            <p:ph type="title"/>
          </p:nvPr>
        </p:nvSpPr>
        <p:spPr>
          <a:xfrm>
            <a:off x="838200" y="2053902"/>
            <a:ext cx="9167734" cy="4039600"/>
          </a:xfrm>
        </p:spPr>
        <p:txBody>
          <a:bodyPr wrap="square" anchor="t" anchorCtr="0">
            <a:normAutofit/>
          </a:bodyPr>
          <a:lstStyle>
            <a:lvl1pPr>
              <a:defRPr sz="6000"/>
            </a:lvl1pPr>
          </a:lstStyle>
          <a:p>
            <a:r>
              <a:rPr lang="da-DK"/>
              <a:t>Klik for at redigere titeltypografien i masteren</a:t>
            </a:r>
            <a:endParaRPr lang="da-DK" dirty="0"/>
          </a:p>
        </p:txBody>
      </p:sp>
      <p:sp>
        <p:nvSpPr>
          <p:cNvPr id="4" name="Pladsholder til dato 3">
            <a:extLst>
              <a:ext uri="{FF2B5EF4-FFF2-40B4-BE49-F238E27FC236}">
                <a16:creationId xmlns:a16="http://schemas.microsoft.com/office/drawing/2014/main" id="{E0B7AA7F-C328-BC00-9CBB-23B5CF037633}"/>
              </a:ext>
            </a:extLst>
          </p:cNvPr>
          <p:cNvSpPr>
            <a:spLocks noGrp="1"/>
          </p:cNvSpPr>
          <p:nvPr>
            <p:ph type="dt" sz="half" idx="10"/>
          </p:nvPr>
        </p:nvSpPr>
        <p:spPr>
          <a:xfrm>
            <a:off x="838200" y="7270750"/>
            <a:ext cx="2743200" cy="365125"/>
          </a:xfrm>
        </p:spPr>
        <p:txBody>
          <a:bodyPr/>
          <a:lstStyle/>
          <a:p>
            <a:fld id="{212E4161-99E8-EA47-9878-EA1F3286BEFB}" type="datetimeFigureOut">
              <a:rPr lang="da-DK" smtClean="0"/>
              <a:t>22-05-2024</a:t>
            </a:fld>
            <a:endParaRPr lang="da-DK"/>
          </a:p>
        </p:txBody>
      </p:sp>
      <p:sp>
        <p:nvSpPr>
          <p:cNvPr id="5" name="Pladsholder til sidefod 4">
            <a:extLst>
              <a:ext uri="{FF2B5EF4-FFF2-40B4-BE49-F238E27FC236}">
                <a16:creationId xmlns:a16="http://schemas.microsoft.com/office/drawing/2014/main" id="{54FF02DB-666F-822F-7308-1E03CFBF852E}"/>
              </a:ext>
            </a:extLst>
          </p:cNvPr>
          <p:cNvSpPr>
            <a:spLocks noGrp="1"/>
          </p:cNvSpPr>
          <p:nvPr>
            <p:ph type="ftr" sz="quarter" idx="11"/>
          </p:nvPr>
        </p:nvSpPr>
        <p:spPr>
          <a:xfrm>
            <a:off x="4038600" y="7270750"/>
            <a:ext cx="4114800" cy="365125"/>
          </a:xfrm>
        </p:spPr>
        <p:txBody>
          <a:bodyPr/>
          <a:lstStyle/>
          <a:p>
            <a:endParaRPr lang="da-DK"/>
          </a:p>
        </p:txBody>
      </p:sp>
      <p:sp>
        <p:nvSpPr>
          <p:cNvPr id="6" name="Pladsholder til slidenummer 5">
            <a:extLst>
              <a:ext uri="{FF2B5EF4-FFF2-40B4-BE49-F238E27FC236}">
                <a16:creationId xmlns:a16="http://schemas.microsoft.com/office/drawing/2014/main" id="{DC425502-91D2-738E-F39F-83FC99B3D0EB}"/>
              </a:ext>
            </a:extLst>
          </p:cNvPr>
          <p:cNvSpPr>
            <a:spLocks noGrp="1"/>
          </p:cNvSpPr>
          <p:nvPr>
            <p:ph type="sldNum" sz="quarter" idx="12"/>
          </p:nvPr>
        </p:nvSpPr>
        <p:spPr>
          <a:xfrm>
            <a:off x="8610600" y="7270750"/>
            <a:ext cx="2743200" cy="365125"/>
          </a:xfrm>
        </p:spPr>
        <p:txBody>
          <a:bodyPr/>
          <a:lstStyle/>
          <a:p>
            <a:fld id="{543FB556-0C24-5B4F-B488-9753341DFAC5}" type="slidenum">
              <a:rPr lang="da-DK" smtClean="0"/>
              <a:t>‹nr.›</a:t>
            </a:fld>
            <a:endParaRPr lang="da-DK"/>
          </a:p>
        </p:txBody>
      </p:sp>
      <p:sp>
        <p:nvSpPr>
          <p:cNvPr id="11" name="Kombinationstegning 10">
            <a:extLst>
              <a:ext uri="{FF2B5EF4-FFF2-40B4-BE49-F238E27FC236}">
                <a16:creationId xmlns:a16="http://schemas.microsoft.com/office/drawing/2014/main" id="{659F4FD1-4616-4795-498B-45BE5EB52436}"/>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2" name="Kombinationstegning 11">
            <a:extLst>
              <a:ext uri="{FF2B5EF4-FFF2-40B4-BE49-F238E27FC236}">
                <a16:creationId xmlns:a16="http://schemas.microsoft.com/office/drawing/2014/main" id="{C89C7007-540B-4AAB-09A3-A8F5BDC70EB5}"/>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3" name="Kombinationstegning 12">
            <a:extLst>
              <a:ext uri="{FF2B5EF4-FFF2-40B4-BE49-F238E27FC236}">
                <a16:creationId xmlns:a16="http://schemas.microsoft.com/office/drawing/2014/main" id="{1B45956E-1F02-0BE9-2110-ACB490B310A9}"/>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4" name="Kombinationstegning 13">
            <a:extLst>
              <a:ext uri="{FF2B5EF4-FFF2-40B4-BE49-F238E27FC236}">
                <a16:creationId xmlns:a16="http://schemas.microsoft.com/office/drawing/2014/main" id="{AE642A53-EC26-B675-FC22-72BC29B7C1F6}"/>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pic>
        <p:nvPicPr>
          <p:cNvPr id="17" name="Billede 16" descr="Et billede, der indeholder symbol, Grafik, design&#10;&#10;Automatisk genereret beskrivelse">
            <a:extLst>
              <a:ext uri="{FF2B5EF4-FFF2-40B4-BE49-F238E27FC236}">
                <a16:creationId xmlns:a16="http://schemas.microsoft.com/office/drawing/2014/main" id="{9B42F341-1FDC-8D9F-00B7-779BC43921E6}"/>
              </a:ext>
            </a:extLst>
          </p:cNvPr>
          <p:cNvPicPr>
            <a:picLocks noChangeAspect="1"/>
          </p:cNvPicPr>
          <p:nvPr userDrawn="1"/>
        </p:nvPicPr>
        <p:blipFill>
          <a:blip r:embed="rId2"/>
          <a:stretch>
            <a:fillRect/>
          </a:stretch>
        </p:blipFill>
        <p:spPr>
          <a:xfrm>
            <a:off x="10952402" y="5708876"/>
            <a:ext cx="729420" cy="564507"/>
          </a:xfrm>
          <a:prstGeom prst="rect">
            <a:avLst/>
          </a:prstGeom>
        </p:spPr>
      </p:pic>
      <p:sp>
        <p:nvSpPr>
          <p:cNvPr id="8" name="Tekstfelt 7">
            <a:extLst>
              <a:ext uri="{FF2B5EF4-FFF2-40B4-BE49-F238E27FC236}">
                <a16:creationId xmlns:a16="http://schemas.microsoft.com/office/drawing/2014/main" id="{8182687A-CD85-1A4B-F70E-7443E83A5A6B}"/>
              </a:ext>
            </a:extLst>
          </p:cNvPr>
          <p:cNvSpPr txBox="1"/>
          <p:nvPr userDrawn="1"/>
        </p:nvSpPr>
        <p:spPr>
          <a:xfrm rot="10800000">
            <a:off x="733269" y="-284040"/>
            <a:ext cx="1416570" cy="2646878"/>
          </a:xfrm>
          <a:prstGeom prst="rect">
            <a:avLst/>
          </a:prstGeom>
          <a:noFill/>
        </p:spPr>
        <p:txBody>
          <a:bodyPr wrap="square">
            <a:spAutoFit/>
          </a:bodyPr>
          <a:lstStyle/>
          <a:p>
            <a:r>
              <a:rPr lang="da-DK" sz="16600" b="1" i="0" dirty="0">
                <a:solidFill>
                  <a:srgbClr val="FF5A3B"/>
                </a:solidFill>
                <a:latin typeface="Bw Gradual Black" pitchFamily="2" charset="77"/>
              </a:rPr>
              <a:t>”</a:t>
            </a:r>
          </a:p>
        </p:txBody>
      </p:sp>
    </p:spTree>
    <p:extLst>
      <p:ext uri="{BB962C8B-B14F-4D97-AF65-F5344CB8AC3E}">
        <p14:creationId xmlns:p14="http://schemas.microsoft.com/office/powerpoint/2010/main" val="1802949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231B12B-CAEA-B9B1-C7F4-2F1C8FFE5885}"/>
              </a:ext>
            </a:extLst>
          </p:cNvPr>
          <p:cNvSpPr>
            <a:spLocks noGrp="1"/>
          </p:cNvSpPr>
          <p:nvPr>
            <p:ph type="dt" sz="half" idx="10"/>
          </p:nvPr>
        </p:nvSpPr>
        <p:spPr/>
        <p:txBody>
          <a:bodyPr/>
          <a:lstStyle/>
          <a:p>
            <a:fld id="{212E4161-99E8-EA47-9878-EA1F3286BEFB}" type="datetimeFigureOut">
              <a:rPr lang="da-DK" smtClean="0"/>
              <a:t>22-05-2024</a:t>
            </a:fld>
            <a:endParaRPr lang="da-DK"/>
          </a:p>
        </p:txBody>
      </p:sp>
      <p:sp>
        <p:nvSpPr>
          <p:cNvPr id="3" name="Pladsholder til sidefod 2">
            <a:extLst>
              <a:ext uri="{FF2B5EF4-FFF2-40B4-BE49-F238E27FC236}">
                <a16:creationId xmlns:a16="http://schemas.microsoft.com/office/drawing/2014/main" id="{46852643-139A-00BB-0B25-0AE80E22432E}"/>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55BA695-1F08-27C5-CB2C-9880F3E8A67E}"/>
              </a:ext>
            </a:extLst>
          </p:cNvPr>
          <p:cNvSpPr>
            <a:spLocks noGrp="1"/>
          </p:cNvSpPr>
          <p:nvPr>
            <p:ph type="sldNum" sz="quarter" idx="12"/>
          </p:nvPr>
        </p:nvSpPr>
        <p:spPr/>
        <p:txBody>
          <a:bodyPr/>
          <a:lstStyle/>
          <a:p>
            <a:fld id="{543FB556-0C24-5B4F-B488-9753341DFAC5}" type="slidenum">
              <a:rPr lang="da-DK" smtClean="0"/>
              <a:t>‹nr.›</a:t>
            </a:fld>
            <a:endParaRPr lang="da-DK"/>
          </a:p>
        </p:txBody>
      </p:sp>
      <p:sp>
        <p:nvSpPr>
          <p:cNvPr id="5" name="Kombinationstegning 4">
            <a:extLst>
              <a:ext uri="{FF2B5EF4-FFF2-40B4-BE49-F238E27FC236}">
                <a16:creationId xmlns:a16="http://schemas.microsoft.com/office/drawing/2014/main" id="{C214D6A9-94DA-EE7D-1D7B-8323FEBCE080}"/>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6" name="Kombinationstegning 5">
            <a:extLst>
              <a:ext uri="{FF2B5EF4-FFF2-40B4-BE49-F238E27FC236}">
                <a16:creationId xmlns:a16="http://schemas.microsoft.com/office/drawing/2014/main" id="{D72723A8-F7F2-A8CB-1077-9285052C5933}"/>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7" name="Kombinationstegning 6">
            <a:extLst>
              <a:ext uri="{FF2B5EF4-FFF2-40B4-BE49-F238E27FC236}">
                <a16:creationId xmlns:a16="http://schemas.microsoft.com/office/drawing/2014/main" id="{86E0B2AE-9800-29BB-64ED-44D0A9E4EAA1}"/>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8" name="Kombinationstegning 7">
            <a:extLst>
              <a:ext uri="{FF2B5EF4-FFF2-40B4-BE49-F238E27FC236}">
                <a16:creationId xmlns:a16="http://schemas.microsoft.com/office/drawing/2014/main" id="{26E63E1D-63F0-A4F8-63EF-E25B966B58FD}"/>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0" name="Pladsholder til billede 2">
            <a:extLst>
              <a:ext uri="{FF2B5EF4-FFF2-40B4-BE49-F238E27FC236}">
                <a16:creationId xmlns:a16="http://schemas.microsoft.com/office/drawing/2014/main" id="{B0743D5D-999F-EA25-D4D4-3ABAD832146E}"/>
              </a:ext>
            </a:extLst>
          </p:cNvPr>
          <p:cNvSpPr>
            <a:spLocks noGrp="1"/>
          </p:cNvSpPr>
          <p:nvPr>
            <p:ph type="pic" idx="1"/>
          </p:nvPr>
        </p:nvSpPr>
        <p:spPr>
          <a:xfrm>
            <a:off x="294353" y="294336"/>
            <a:ext cx="11615331" cy="62713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p>
        </p:txBody>
      </p:sp>
    </p:spTree>
    <p:extLst>
      <p:ext uri="{BB962C8B-B14F-4D97-AF65-F5344CB8AC3E}">
        <p14:creationId xmlns:p14="http://schemas.microsoft.com/office/powerpoint/2010/main" val="80828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lede + billedtekst">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231B12B-CAEA-B9B1-C7F4-2F1C8FFE5885}"/>
              </a:ext>
            </a:extLst>
          </p:cNvPr>
          <p:cNvSpPr>
            <a:spLocks noGrp="1"/>
          </p:cNvSpPr>
          <p:nvPr>
            <p:ph type="dt" sz="half" idx="10"/>
          </p:nvPr>
        </p:nvSpPr>
        <p:spPr/>
        <p:txBody>
          <a:bodyPr/>
          <a:lstStyle/>
          <a:p>
            <a:fld id="{212E4161-99E8-EA47-9878-EA1F3286BEFB}" type="datetimeFigureOut">
              <a:rPr lang="da-DK" smtClean="0"/>
              <a:t>22-05-2024</a:t>
            </a:fld>
            <a:endParaRPr lang="da-DK"/>
          </a:p>
        </p:txBody>
      </p:sp>
      <p:sp>
        <p:nvSpPr>
          <p:cNvPr id="3" name="Pladsholder til sidefod 2">
            <a:extLst>
              <a:ext uri="{FF2B5EF4-FFF2-40B4-BE49-F238E27FC236}">
                <a16:creationId xmlns:a16="http://schemas.microsoft.com/office/drawing/2014/main" id="{46852643-139A-00BB-0B25-0AE80E22432E}"/>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55BA695-1F08-27C5-CB2C-9880F3E8A67E}"/>
              </a:ext>
            </a:extLst>
          </p:cNvPr>
          <p:cNvSpPr>
            <a:spLocks noGrp="1"/>
          </p:cNvSpPr>
          <p:nvPr>
            <p:ph type="sldNum" sz="quarter" idx="12"/>
          </p:nvPr>
        </p:nvSpPr>
        <p:spPr/>
        <p:txBody>
          <a:bodyPr/>
          <a:lstStyle/>
          <a:p>
            <a:fld id="{543FB556-0C24-5B4F-B488-9753341DFAC5}" type="slidenum">
              <a:rPr lang="da-DK" smtClean="0"/>
              <a:t>‹nr.›</a:t>
            </a:fld>
            <a:endParaRPr lang="da-DK"/>
          </a:p>
        </p:txBody>
      </p:sp>
      <p:sp>
        <p:nvSpPr>
          <p:cNvPr id="14" name="Pladsholder til tekst 13">
            <a:extLst>
              <a:ext uri="{FF2B5EF4-FFF2-40B4-BE49-F238E27FC236}">
                <a16:creationId xmlns:a16="http://schemas.microsoft.com/office/drawing/2014/main" id="{934BDE5A-298F-CC95-9749-7C14A2D274FD}"/>
              </a:ext>
            </a:extLst>
          </p:cNvPr>
          <p:cNvSpPr>
            <a:spLocks noGrp="1"/>
          </p:cNvSpPr>
          <p:nvPr>
            <p:ph type="body" sz="quarter" idx="13"/>
          </p:nvPr>
        </p:nvSpPr>
        <p:spPr>
          <a:xfrm>
            <a:off x="301849" y="5599766"/>
            <a:ext cx="8356600" cy="990600"/>
          </a:xfrm>
        </p:spPr>
        <p:txBody>
          <a:bodyPr>
            <a:normAutofit/>
          </a:bodyPr>
          <a:lstStyle>
            <a:lvl1pPr marL="0" indent="0">
              <a:buNone/>
              <a:defRPr sz="1800"/>
            </a:lvl1pPr>
            <a:lvl5pPr marL="1828800" indent="0">
              <a:buNone/>
              <a:defRPr/>
            </a:lvl5pPr>
          </a:lstStyle>
          <a:p>
            <a:pPr lvl="0"/>
            <a:r>
              <a:rPr lang="da-DK"/>
              <a:t>Klik for at redigere teksttypografierne i masteren</a:t>
            </a:r>
          </a:p>
        </p:txBody>
      </p:sp>
      <p:sp>
        <p:nvSpPr>
          <p:cNvPr id="15" name="Kombinationstegning 14">
            <a:extLst>
              <a:ext uri="{FF2B5EF4-FFF2-40B4-BE49-F238E27FC236}">
                <a16:creationId xmlns:a16="http://schemas.microsoft.com/office/drawing/2014/main" id="{5A031B3F-4C9E-CAE0-2DA1-9A207B6F89E1}"/>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6" name="Kombinationstegning 15">
            <a:extLst>
              <a:ext uri="{FF2B5EF4-FFF2-40B4-BE49-F238E27FC236}">
                <a16:creationId xmlns:a16="http://schemas.microsoft.com/office/drawing/2014/main" id="{83032F3F-864F-6BF2-E348-6142070DC5DE}"/>
              </a:ext>
            </a:extLst>
          </p:cNvPr>
          <p:cNvSpPr/>
          <p:nvPr userDrawn="1"/>
        </p:nvSpPr>
        <p:spPr>
          <a:xfrm rot="10800000">
            <a:off x="11148281" y="4290165"/>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7" name="Kombinationstegning 16">
            <a:extLst>
              <a:ext uri="{FF2B5EF4-FFF2-40B4-BE49-F238E27FC236}">
                <a16:creationId xmlns:a16="http://schemas.microsoft.com/office/drawing/2014/main" id="{8D64BF28-D2AF-E7B6-3A84-964784D87550}"/>
              </a:ext>
            </a:extLst>
          </p:cNvPr>
          <p:cNvSpPr/>
          <p:nvPr userDrawn="1"/>
        </p:nvSpPr>
        <p:spPr>
          <a:xfrm rot="16200000">
            <a:off x="140865" y="4290165"/>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8" name="Kombinationstegning 17">
            <a:extLst>
              <a:ext uri="{FF2B5EF4-FFF2-40B4-BE49-F238E27FC236}">
                <a16:creationId xmlns:a16="http://schemas.microsoft.com/office/drawing/2014/main" id="{55867E07-A770-EEF4-CD1C-8ED28A373574}"/>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rgbClr val="FF5A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19" name="Pladsholder til billede 2">
            <a:extLst>
              <a:ext uri="{FF2B5EF4-FFF2-40B4-BE49-F238E27FC236}">
                <a16:creationId xmlns:a16="http://schemas.microsoft.com/office/drawing/2014/main" id="{A2B1F287-3301-BBD8-B6AB-C7028BE72FBD}"/>
              </a:ext>
            </a:extLst>
          </p:cNvPr>
          <p:cNvSpPr>
            <a:spLocks noGrp="1"/>
          </p:cNvSpPr>
          <p:nvPr>
            <p:ph type="pic" idx="1"/>
          </p:nvPr>
        </p:nvSpPr>
        <p:spPr>
          <a:xfrm>
            <a:off x="294353" y="294336"/>
            <a:ext cx="11615331" cy="47573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p>
        </p:txBody>
      </p:sp>
    </p:spTree>
    <p:extLst>
      <p:ext uri="{BB962C8B-B14F-4D97-AF65-F5344CB8AC3E}">
        <p14:creationId xmlns:p14="http://schemas.microsoft.com/office/powerpoint/2010/main" val="4153516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Ramme">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231B12B-CAEA-B9B1-C7F4-2F1C8FFE5885}"/>
              </a:ext>
            </a:extLst>
          </p:cNvPr>
          <p:cNvSpPr>
            <a:spLocks noGrp="1"/>
          </p:cNvSpPr>
          <p:nvPr>
            <p:ph type="dt" sz="half" idx="10"/>
          </p:nvPr>
        </p:nvSpPr>
        <p:spPr/>
        <p:txBody>
          <a:bodyPr/>
          <a:lstStyle/>
          <a:p>
            <a:fld id="{212E4161-99E8-EA47-9878-EA1F3286BEFB}" type="datetimeFigureOut">
              <a:rPr lang="da-DK" smtClean="0"/>
              <a:t>22-05-2024</a:t>
            </a:fld>
            <a:endParaRPr lang="da-DK"/>
          </a:p>
        </p:txBody>
      </p:sp>
      <p:sp>
        <p:nvSpPr>
          <p:cNvPr id="3" name="Pladsholder til sidefod 2">
            <a:extLst>
              <a:ext uri="{FF2B5EF4-FFF2-40B4-BE49-F238E27FC236}">
                <a16:creationId xmlns:a16="http://schemas.microsoft.com/office/drawing/2014/main" id="{46852643-139A-00BB-0B25-0AE80E22432E}"/>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55BA695-1F08-27C5-CB2C-9880F3E8A67E}"/>
              </a:ext>
            </a:extLst>
          </p:cNvPr>
          <p:cNvSpPr>
            <a:spLocks noGrp="1"/>
          </p:cNvSpPr>
          <p:nvPr>
            <p:ph type="sldNum" sz="quarter" idx="12"/>
          </p:nvPr>
        </p:nvSpPr>
        <p:spPr/>
        <p:txBody>
          <a:bodyPr/>
          <a:lstStyle/>
          <a:p>
            <a:fld id="{543FB556-0C24-5B4F-B488-9753341DFAC5}" type="slidenum">
              <a:rPr lang="da-DK" smtClean="0"/>
              <a:t>‹nr.›</a:t>
            </a:fld>
            <a:endParaRPr lang="da-DK"/>
          </a:p>
        </p:txBody>
      </p:sp>
      <p:sp>
        <p:nvSpPr>
          <p:cNvPr id="5" name="Kombinationstegning 4">
            <a:extLst>
              <a:ext uri="{FF2B5EF4-FFF2-40B4-BE49-F238E27FC236}">
                <a16:creationId xmlns:a16="http://schemas.microsoft.com/office/drawing/2014/main" id="{C214D6A9-94DA-EE7D-1D7B-8323FEBCE080}"/>
              </a:ext>
            </a:extLst>
          </p:cNvPr>
          <p:cNvSpPr/>
          <p:nvPr userDrawn="1"/>
        </p:nvSpPr>
        <p:spPr>
          <a:xfrm>
            <a:off x="140865" y="140866"/>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6" name="Kombinationstegning 5">
            <a:extLst>
              <a:ext uri="{FF2B5EF4-FFF2-40B4-BE49-F238E27FC236}">
                <a16:creationId xmlns:a16="http://schemas.microsoft.com/office/drawing/2014/main" id="{D72723A8-F7F2-A8CB-1077-9285052C5933}"/>
              </a:ext>
            </a:extLst>
          </p:cNvPr>
          <p:cNvSpPr/>
          <p:nvPr userDrawn="1"/>
        </p:nvSpPr>
        <p:spPr>
          <a:xfrm rot="10800000">
            <a:off x="11148281"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7" name="Kombinationstegning 6">
            <a:extLst>
              <a:ext uri="{FF2B5EF4-FFF2-40B4-BE49-F238E27FC236}">
                <a16:creationId xmlns:a16="http://schemas.microsoft.com/office/drawing/2014/main" id="{86E0B2AE-9800-29BB-64ED-44D0A9E4EAA1}"/>
              </a:ext>
            </a:extLst>
          </p:cNvPr>
          <p:cNvSpPr/>
          <p:nvPr userDrawn="1"/>
        </p:nvSpPr>
        <p:spPr>
          <a:xfrm rot="16200000">
            <a:off x="140865" y="5813618"/>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8" name="Kombinationstegning 7">
            <a:extLst>
              <a:ext uri="{FF2B5EF4-FFF2-40B4-BE49-F238E27FC236}">
                <a16:creationId xmlns:a16="http://schemas.microsoft.com/office/drawing/2014/main" id="{26E63E1D-63F0-A4F8-63EF-E25B966B58FD}"/>
              </a:ext>
            </a:extLst>
          </p:cNvPr>
          <p:cNvSpPr/>
          <p:nvPr userDrawn="1"/>
        </p:nvSpPr>
        <p:spPr>
          <a:xfrm rot="5400000">
            <a:off x="11151719" y="139399"/>
            <a:ext cx="900000" cy="900000"/>
          </a:xfrm>
          <a:custGeom>
            <a:avLst/>
            <a:gdLst>
              <a:gd name="connsiteX0" fmla="*/ 0 w 550985"/>
              <a:gd name="connsiteY0" fmla="*/ 609600 h 609600"/>
              <a:gd name="connsiteX1" fmla="*/ 0 w 550985"/>
              <a:gd name="connsiteY1" fmla="*/ 0 h 609600"/>
              <a:gd name="connsiteX2" fmla="*/ 550985 w 550985"/>
              <a:gd name="connsiteY2" fmla="*/ 0 h 609600"/>
            </a:gdLst>
            <a:ahLst/>
            <a:cxnLst>
              <a:cxn ang="0">
                <a:pos x="connsiteX0" y="connsiteY0"/>
              </a:cxn>
              <a:cxn ang="0">
                <a:pos x="connsiteX1" y="connsiteY1"/>
              </a:cxn>
              <a:cxn ang="0">
                <a:pos x="connsiteX2" y="connsiteY2"/>
              </a:cxn>
            </a:cxnLst>
            <a:rect l="l" t="t" r="r" b="b"/>
            <a:pathLst>
              <a:path w="550985" h="609600">
                <a:moveTo>
                  <a:pt x="0" y="609600"/>
                </a:moveTo>
                <a:lnTo>
                  <a:pt x="0" y="0"/>
                </a:lnTo>
                <a:lnTo>
                  <a:pt x="550985" y="0"/>
                </a:lnTo>
              </a:path>
            </a:pathLst>
          </a:custGeom>
          <a:noFill/>
          <a:ln w="317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pic>
        <p:nvPicPr>
          <p:cNvPr id="9" name="Billede 8" descr="Et billede, der indeholder symbol, Grafik, design&#10;&#10;Automatisk genereret beskrivelse">
            <a:extLst>
              <a:ext uri="{FF2B5EF4-FFF2-40B4-BE49-F238E27FC236}">
                <a16:creationId xmlns:a16="http://schemas.microsoft.com/office/drawing/2014/main" id="{82E42389-6F44-489C-5746-8B5168B6A863}"/>
              </a:ext>
            </a:extLst>
          </p:cNvPr>
          <p:cNvPicPr>
            <a:picLocks noChangeAspect="1"/>
          </p:cNvPicPr>
          <p:nvPr userDrawn="1"/>
        </p:nvPicPr>
        <p:blipFill>
          <a:blip r:embed="rId2"/>
          <a:stretch>
            <a:fillRect/>
          </a:stretch>
        </p:blipFill>
        <p:spPr>
          <a:xfrm>
            <a:off x="10952402" y="5708876"/>
            <a:ext cx="729420" cy="564507"/>
          </a:xfrm>
          <a:prstGeom prst="rect">
            <a:avLst/>
          </a:prstGeom>
        </p:spPr>
      </p:pic>
    </p:spTree>
    <p:extLst>
      <p:ext uri="{BB962C8B-B14F-4D97-AF65-F5344CB8AC3E}">
        <p14:creationId xmlns:p14="http://schemas.microsoft.com/office/powerpoint/2010/main" val="200802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BD12A16-3823-BD88-AFA9-FE63138AE984}"/>
              </a:ext>
            </a:extLst>
          </p:cNvPr>
          <p:cNvSpPr>
            <a:spLocks noGrp="1"/>
          </p:cNvSpPr>
          <p:nvPr>
            <p:ph type="title"/>
          </p:nvPr>
        </p:nvSpPr>
        <p:spPr>
          <a:xfrm>
            <a:off x="838200" y="923925"/>
            <a:ext cx="10515600" cy="1325563"/>
          </a:xfrm>
          <a:prstGeom prst="rect">
            <a:avLst/>
          </a:prstGeom>
        </p:spPr>
        <p:txBody>
          <a:bodyPr vert="horz" lIns="91440" tIns="45720" rIns="91440" bIns="45720" rtlCol="0" anchor="b" anchorCtr="0">
            <a:norm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6357920E-DFA1-C56E-7C3B-AAA4830939BB}"/>
              </a:ext>
            </a:extLst>
          </p:cNvPr>
          <p:cNvSpPr>
            <a:spLocks noGrp="1"/>
          </p:cNvSpPr>
          <p:nvPr>
            <p:ph type="body" idx="1"/>
          </p:nvPr>
        </p:nvSpPr>
        <p:spPr>
          <a:xfrm>
            <a:off x="838200" y="2343149"/>
            <a:ext cx="10515600" cy="3833813"/>
          </a:xfrm>
          <a:prstGeom prst="rect">
            <a:avLst/>
          </a:prstGeom>
        </p:spPr>
        <p:txBody>
          <a:bodyPr vert="horz" lIns="91440" tIns="45720" rIns="91440" bIns="4572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a:extLst>
              <a:ext uri="{FF2B5EF4-FFF2-40B4-BE49-F238E27FC236}">
                <a16:creationId xmlns:a16="http://schemas.microsoft.com/office/drawing/2014/main" id="{5F2F9206-F28E-26E5-BA74-7FF97B7114FE}"/>
              </a:ext>
            </a:extLst>
          </p:cNvPr>
          <p:cNvSpPr>
            <a:spLocks noGrp="1"/>
          </p:cNvSpPr>
          <p:nvPr>
            <p:ph type="dt" sz="half" idx="2"/>
          </p:nvPr>
        </p:nvSpPr>
        <p:spPr>
          <a:xfrm>
            <a:off x="838200" y="702224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E4161-99E8-EA47-9878-EA1F3286BEFB}" type="datetimeFigureOut">
              <a:rPr lang="da-DK" smtClean="0"/>
              <a:t>22-05-2024</a:t>
            </a:fld>
            <a:endParaRPr lang="da-DK"/>
          </a:p>
        </p:txBody>
      </p:sp>
      <p:sp>
        <p:nvSpPr>
          <p:cNvPr id="5" name="Pladsholder til sidefod 4">
            <a:extLst>
              <a:ext uri="{FF2B5EF4-FFF2-40B4-BE49-F238E27FC236}">
                <a16:creationId xmlns:a16="http://schemas.microsoft.com/office/drawing/2014/main" id="{662C8788-E8EE-71D6-2F86-F5CA562075A8}"/>
              </a:ext>
            </a:extLst>
          </p:cNvPr>
          <p:cNvSpPr>
            <a:spLocks noGrp="1"/>
          </p:cNvSpPr>
          <p:nvPr>
            <p:ph type="ftr" sz="quarter" idx="3"/>
          </p:nvPr>
        </p:nvSpPr>
        <p:spPr>
          <a:xfrm>
            <a:off x="4038600" y="70222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36A440C2-BE3E-676E-C8A4-097CEE471CC3}"/>
              </a:ext>
            </a:extLst>
          </p:cNvPr>
          <p:cNvSpPr>
            <a:spLocks noGrp="1"/>
          </p:cNvSpPr>
          <p:nvPr>
            <p:ph type="sldNum" sz="quarter" idx="4"/>
          </p:nvPr>
        </p:nvSpPr>
        <p:spPr>
          <a:xfrm>
            <a:off x="8610600" y="702224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FB556-0C24-5B4F-B488-9753341DFAC5}" type="slidenum">
              <a:rPr lang="da-DK" smtClean="0"/>
              <a:t>‹nr.›</a:t>
            </a:fld>
            <a:endParaRPr lang="da-DK"/>
          </a:p>
        </p:txBody>
      </p:sp>
    </p:spTree>
    <p:extLst>
      <p:ext uri="{BB962C8B-B14F-4D97-AF65-F5344CB8AC3E}">
        <p14:creationId xmlns:p14="http://schemas.microsoft.com/office/powerpoint/2010/main" val="153067565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 id="2147483657" r:id="rId5"/>
    <p:sldLayoutId id="2147483665" r:id="rId6"/>
    <p:sldLayoutId id="2147483662" r:id="rId7"/>
    <p:sldLayoutId id="2147483663" r:id="rId8"/>
    <p:sldLayoutId id="2147483655" r:id="rId9"/>
    <p:sldLayoutId id="2147483661" r:id="rId10"/>
  </p:sldLayoutIdLst>
  <p:txStyles>
    <p:titleStyle>
      <a:lvl1pPr algn="l" defTabSz="914400" rtl="0" eaLnBrk="1" latinLnBrk="0" hangingPunct="1">
        <a:lnSpc>
          <a:spcPct val="90000"/>
        </a:lnSpc>
        <a:spcBef>
          <a:spcPct val="0"/>
        </a:spcBef>
        <a:buNone/>
        <a:defRPr sz="4400" b="1" i="0" kern="1200">
          <a:solidFill>
            <a:schemeClr val="tx1"/>
          </a:solidFill>
          <a:latin typeface="Bw Gradual ExtraBold" pitchFamily="2" charset="77"/>
          <a:ea typeface="+mj-ea"/>
          <a:cs typeface="+mj-cs"/>
        </a:defRPr>
      </a:lvl1pPr>
    </p:titleStyle>
    <p:bodyStyle>
      <a:lvl1pPr marL="228600" indent="-228600" algn="l" defTabSz="914400" rtl="0" eaLnBrk="1" latinLnBrk="0" hangingPunct="1">
        <a:lnSpc>
          <a:spcPct val="90000"/>
        </a:lnSpc>
        <a:spcBef>
          <a:spcPts val="1000"/>
        </a:spcBef>
        <a:buClr>
          <a:srgbClr val="FF5A3B"/>
        </a:buClr>
        <a:buFont typeface="Wingdings"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FF5A3B"/>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5A3B"/>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FF5A3B"/>
        </a:buClr>
        <a:buFont typeface="Wingdings"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5A3B"/>
        </a:buClr>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arbejdsretp.lovportaler.dk/ShowDoc.aspx?activesolution=http%3a%2f%2fwww.lovportaler.dk&amp;t=%2fV1%2fNavigation%2fKoncept+Arbejdsret%2fArbejdsret+platin%2fDA+Lovgivning+via+emne%2fLigestilling%2f&amp;docId=lov19890244-full#p8a" TargetMode="External"/><Relationship Id="rId2" Type="http://schemas.openxmlformats.org/officeDocument/2006/relationships/hyperlink" Target="https://arbejdsretp.lovportaler.dk/ShowDoc.aspx?hashparam=p23a&amp;schultzlink=lov20060566#p23a"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B6227B-6B67-5267-EC84-84DF606F4BF3}"/>
              </a:ext>
            </a:extLst>
          </p:cNvPr>
          <p:cNvSpPr>
            <a:spLocks noGrp="1"/>
          </p:cNvSpPr>
          <p:nvPr>
            <p:ph type="ctrTitle"/>
          </p:nvPr>
        </p:nvSpPr>
        <p:spPr/>
        <p:txBody>
          <a:bodyPr/>
          <a:lstStyle/>
          <a:p>
            <a:r>
              <a:rPr lang="da-DK" dirty="0"/>
              <a:t>Deltidsloven</a:t>
            </a:r>
          </a:p>
        </p:txBody>
      </p:sp>
      <p:sp>
        <p:nvSpPr>
          <p:cNvPr id="3" name="Undertitel 2">
            <a:extLst>
              <a:ext uri="{FF2B5EF4-FFF2-40B4-BE49-F238E27FC236}">
                <a16:creationId xmlns:a16="http://schemas.microsoft.com/office/drawing/2014/main" id="{5E5EF2AA-ADF9-80DD-9416-17212929036A}"/>
              </a:ext>
            </a:extLst>
          </p:cNvPr>
          <p:cNvSpPr>
            <a:spLocks noGrp="1"/>
          </p:cNvSpPr>
          <p:nvPr>
            <p:ph type="subTitle" idx="1"/>
          </p:nvPr>
        </p:nvSpPr>
        <p:spPr/>
        <p:txBody>
          <a:bodyPr/>
          <a:lstStyle/>
          <a:p>
            <a:r>
              <a:rPr lang="da-DK" dirty="0"/>
              <a:t>En lov der er relevant hist og her</a:t>
            </a:r>
          </a:p>
          <a:p>
            <a:r>
              <a:rPr lang="da-DK" dirty="0"/>
              <a:t>Byrial Rastad Bjørst, Advokat, ph.d.</a:t>
            </a:r>
          </a:p>
        </p:txBody>
      </p:sp>
    </p:spTree>
    <p:extLst>
      <p:ext uri="{BB962C8B-B14F-4D97-AF65-F5344CB8AC3E}">
        <p14:creationId xmlns:p14="http://schemas.microsoft.com/office/powerpoint/2010/main" val="2458966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C4C09C-AC22-C67F-7E4B-77E8FB0E622F}"/>
              </a:ext>
            </a:extLst>
          </p:cNvPr>
          <p:cNvSpPr>
            <a:spLocks noGrp="1"/>
          </p:cNvSpPr>
          <p:nvPr>
            <p:ph type="title"/>
          </p:nvPr>
        </p:nvSpPr>
        <p:spPr/>
        <p:txBody>
          <a:bodyPr/>
          <a:lstStyle/>
          <a:p>
            <a:r>
              <a:rPr lang="da-DK" dirty="0"/>
              <a:t>Sammenlignelig situation</a:t>
            </a:r>
            <a:br>
              <a:rPr lang="da-DK" dirty="0"/>
            </a:br>
            <a:r>
              <a:rPr lang="da-DK" dirty="0"/>
              <a:t>Hvad skal der til?</a:t>
            </a:r>
          </a:p>
        </p:txBody>
      </p:sp>
      <p:sp>
        <p:nvSpPr>
          <p:cNvPr id="3" name="Pladsholder til indhold 2">
            <a:extLst>
              <a:ext uri="{FF2B5EF4-FFF2-40B4-BE49-F238E27FC236}">
                <a16:creationId xmlns:a16="http://schemas.microsoft.com/office/drawing/2014/main" id="{D86DC07F-A451-C1C2-9F7E-CD6D7F8350FD}"/>
              </a:ext>
            </a:extLst>
          </p:cNvPr>
          <p:cNvSpPr>
            <a:spLocks noGrp="1"/>
          </p:cNvSpPr>
          <p:nvPr>
            <p:ph idx="1"/>
          </p:nvPr>
        </p:nvSpPr>
        <p:spPr/>
        <p:txBody>
          <a:bodyPr/>
          <a:lstStyle/>
          <a:p>
            <a:r>
              <a:rPr lang="da-DK" sz="2800" dirty="0">
                <a:effectLst/>
                <a:ea typeface="Calibri" panose="020F0502020204030204" pitchFamily="34" charset="0"/>
                <a:cs typeface="Times New Roman" panose="02020603050405020304" pitchFamily="18" charset="0"/>
              </a:rPr>
              <a:t>C-393/10 O’Brien </a:t>
            </a:r>
          </a:p>
          <a:p>
            <a:pPr lvl="1"/>
            <a:r>
              <a:rPr lang="da-DK" sz="2800" dirty="0">
                <a:ea typeface="Calibri" panose="020F0502020204030204" pitchFamily="34" charset="0"/>
                <a:cs typeface="Times New Roman" panose="02020603050405020304" pitchFamily="18" charset="0"/>
              </a:rPr>
              <a:t>F</a:t>
            </a:r>
            <a:r>
              <a:rPr lang="da-DK" sz="2800" dirty="0">
                <a:effectLst/>
                <a:ea typeface="Calibri" panose="020F0502020204030204" pitchFamily="34" charset="0"/>
                <a:cs typeface="Times New Roman" panose="02020603050405020304" pitchFamily="18" charset="0"/>
              </a:rPr>
              <a:t>uldtidsansatte dommeres pensionsrettigheder </a:t>
            </a:r>
            <a:r>
              <a:rPr lang="da-DK" sz="2800" dirty="0" err="1">
                <a:effectLst/>
                <a:ea typeface="Calibri" panose="020F0502020204030204" pitchFamily="34" charset="0"/>
                <a:cs typeface="Times New Roman" panose="02020603050405020304" pitchFamily="18" charset="0"/>
              </a:rPr>
              <a:t>ctr</a:t>
            </a:r>
            <a:r>
              <a:rPr lang="da-DK" sz="2800" dirty="0">
                <a:effectLst/>
                <a:ea typeface="Calibri" panose="020F0502020204030204" pitchFamily="34" charset="0"/>
                <a:cs typeface="Times New Roman" panose="02020603050405020304" pitchFamily="18" charset="0"/>
              </a:rPr>
              <a:t>. </a:t>
            </a:r>
            <a:r>
              <a:rPr lang="da-DK" sz="2800" dirty="0" err="1">
                <a:effectLst/>
                <a:ea typeface="Calibri" panose="020F0502020204030204" pitchFamily="34" charset="0"/>
                <a:cs typeface="Times New Roman" panose="02020603050405020304" pitchFamily="18" charset="0"/>
              </a:rPr>
              <a:t>recorders</a:t>
            </a:r>
            <a:endParaRPr lang="da-DK" sz="2800" dirty="0">
              <a:effectLst/>
              <a:ea typeface="Calibri" panose="020F0502020204030204" pitchFamily="34" charset="0"/>
              <a:cs typeface="Times New Roman" panose="02020603050405020304" pitchFamily="18" charset="0"/>
            </a:endParaRPr>
          </a:p>
          <a:p>
            <a:r>
              <a:rPr lang="da-DK" sz="2800" b="0" i="0" dirty="0">
                <a:solidFill>
                  <a:srgbClr val="000000"/>
                </a:solidFill>
                <a:effectLst/>
                <a:cs typeface="Calibri" panose="020F0502020204030204" pitchFamily="34" charset="0"/>
              </a:rPr>
              <a:t>C-236/20 Fredsdommere </a:t>
            </a:r>
            <a:r>
              <a:rPr lang="da-DK" sz="2800" b="0" i="0" dirty="0" err="1">
                <a:solidFill>
                  <a:srgbClr val="000000"/>
                </a:solidFill>
                <a:effectLst/>
                <a:cs typeface="Calibri" panose="020F0502020204030204" pitchFamily="34" charset="0"/>
              </a:rPr>
              <a:t>ctr</a:t>
            </a:r>
            <a:r>
              <a:rPr lang="da-DK" sz="2800" b="0" i="0" dirty="0">
                <a:solidFill>
                  <a:srgbClr val="000000"/>
                </a:solidFill>
                <a:effectLst/>
                <a:cs typeface="Calibri" panose="020F0502020204030204" pitchFamily="34" charset="0"/>
              </a:rPr>
              <a:t>. ordinære dommere</a:t>
            </a:r>
          </a:p>
          <a:p>
            <a:pPr lvl="1"/>
            <a:r>
              <a:rPr lang="da-DK" sz="2800" dirty="0">
                <a:solidFill>
                  <a:srgbClr val="000000"/>
                </a:solidFill>
                <a:effectLst/>
                <a:ea typeface="Calibri" panose="020F0502020204030204" pitchFamily="34" charset="0"/>
                <a:cs typeface="Calibri" panose="020F0502020204030204" pitchFamily="34" charset="0"/>
              </a:rPr>
              <a:t>Præmis 42 Ordinære dommere ansættes efter en indledende udvælgelsesprøve, hvilket kan begrunde forskelsbehandling, men er det et spørgsmål om sammenlignelighed eller en objektiv begrundelse?</a:t>
            </a:r>
            <a:endParaRPr lang="da-DK" sz="2800" dirty="0">
              <a:solidFill>
                <a:srgbClr val="000000"/>
              </a:solidFill>
              <a:ea typeface="Calibri" panose="020F0502020204030204" pitchFamily="34" charset="0"/>
              <a:cs typeface="Calibri" panose="020F0502020204030204" pitchFamily="34" charset="0"/>
            </a:endParaRPr>
          </a:p>
          <a:p>
            <a:pPr marL="457200" lvl="1" indent="0">
              <a:buNone/>
            </a:pPr>
            <a:endParaRPr lang="da-DK"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96728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B31FB9-A5A2-77E4-7286-565C94E71853}"/>
              </a:ext>
            </a:extLst>
          </p:cNvPr>
          <p:cNvSpPr>
            <a:spLocks noGrp="1"/>
          </p:cNvSpPr>
          <p:nvPr>
            <p:ph type="title"/>
          </p:nvPr>
        </p:nvSpPr>
        <p:spPr/>
        <p:txBody>
          <a:bodyPr/>
          <a:lstStyle/>
          <a:p>
            <a:r>
              <a:rPr lang="da-DK" dirty="0"/>
              <a:t>Sammenlignelig situation II</a:t>
            </a:r>
          </a:p>
        </p:txBody>
      </p:sp>
      <p:sp>
        <p:nvSpPr>
          <p:cNvPr id="3" name="Pladsholder til indhold 2">
            <a:extLst>
              <a:ext uri="{FF2B5EF4-FFF2-40B4-BE49-F238E27FC236}">
                <a16:creationId xmlns:a16="http://schemas.microsoft.com/office/drawing/2014/main" id="{B921BB45-C340-2F17-0C98-ECC3641E87AA}"/>
              </a:ext>
            </a:extLst>
          </p:cNvPr>
          <p:cNvSpPr>
            <a:spLocks noGrp="1"/>
          </p:cNvSpPr>
          <p:nvPr>
            <p:ph idx="1"/>
          </p:nvPr>
        </p:nvSpPr>
        <p:spPr/>
        <p:txBody>
          <a:bodyPr>
            <a:normAutofit fontScale="92500" lnSpcReduction="10000"/>
          </a:bodyPr>
          <a:lstStyle/>
          <a:p>
            <a:r>
              <a:rPr lang="da-DK" dirty="0"/>
              <a:t>Højesterets dom af 17. april 2018, </a:t>
            </a:r>
            <a:r>
              <a:rPr lang="da-DK" dirty="0" err="1"/>
              <a:t>UfR</a:t>
            </a:r>
            <a:r>
              <a:rPr lang="da-DK" dirty="0"/>
              <a:t> 2018.2268H</a:t>
            </a:r>
          </a:p>
          <a:p>
            <a:r>
              <a:rPr lang="da-DK" dirty="0"/>
              <a:t>Undervisningsassistenter </a:t>
            </a:r>
            <a:r>
              <a:rPr lang="da-DK" dirty="0" err="1"/>
              <a:t>ctr</a:t>
            </a:r>
            <a:r>
              <a:rPr lang="da-DK" dirty="0"/>
              <a:t>. VIP og Videnskabelige assistenter</a:t>
            </a:r>
          </a:p>
          <a:p>
            <a:r>
              <a:rPr lang="da-DK" dirty="0"/>
              <a:t>Sammenlignelighed med VIP’er ikke mulig da disse forskede og ydede forskningsbaseret undervisning</a:t>
            </a:r>
          </a:p>
          <a:p>
            <a:r>
              <a:rPr lang="da-DK" dirty="0"/>
              <a:t>Sammenlignelighed med forskningsassistenter ikke mulig: </a:t>
            </a:r>
            <a:r>
              <a:rPr lang="da-DK" i="1" dirty="0"/>
              <a:t>”</a:t>
            </a:r>
            <a:r>
              <a:rPr lang="da-DK" b="0" i="1" dirty="0">
                <a:solidFill>
                  <a:srgbClr val="000000"/>
                </a:solidFill>
                <a:effectLst/>
              </a:rPr>
              <a:t>Ansættelse som videnskabelig assistent må antages at have som forudsætning, at den pågældende har til hensigt at indlede eller fortsætte en forskerkarriere og eventuelt med tiden kvalificere sig til en fast stilling på universitet eller anden tilsvarende institution. Ansættelsesvilkårene, herunder retten til pension, må anses for fastsat i lyset heraf.”</a:t>
            </a:r>
          </a:p>
          <a:p>
            <a:r>
              <a:rPr lang="da-DK" i="1" dirty="0">
                <a:solidFill>
                  <a:srgbClr val="000000"/>
                </a:solidFill>
              </a:rPr>
              <a:t>Se også Højesterets dom af 14. november 2012</a:t>
            </a:r>
            <a:endParaRPr lang="da-DK" i="1" dirty="0"/>
          </a:p>
        </p:txBody>
      </p:sp>
    </p:spTree>
    <p:extLst>
      <p:ext uri="{BB962C8B-B14F-4D97-AF65-F5344CB8AC3E}">
        <p14:creationId xmlns:p14="http://schemas.microsoft.com/office/powerpoint/2010/main" val="4122966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D036D6-3E5B-3AA2-1B1B-265945840531}"/>
              </a:ext>
            </a:extLst>
          </p:cNvPr>
          <p:cNvSpPr>
            <a:spLocks noGrp="1"/>
          </p:cNvSpPr>
          <p:nvPr>
            <p:ph type="title"/>
          </p:nvPr>
        </p:nvSpPr>
        <p:spPr/>
        <p:txBody>
          <a:bodyPr/>
          <a:lstStyle/>
          <a:p>
            <a:r>
              <a:rPr lang="da-DK" dirty="0"/>
              <a:t>Ansættelsesvilkår</a:t>
            </a:r>
            <a:br>
              <a:rPr lang="da-DK" dirty="0"/>
            </a:br>
            <a:r>
              <a:rPr lang="da-DK" dirty="0"/>
              <a:t>Bred tolkning </a:t>
            </a:r>
          </a:p>
        </p:txBody>
      </p:sp>
      <p:sp>
        <p:nvSpPr>
          <p:cNvPr id="3" name="Pladsholder til indhold 2">
            <a:extLst>
              <a:ext uri="{FF2B5EF4-FFF2-40B4-BE49-F238E27FC236}">
                <a16:creationId xmlns:a16="http://schemas.microsoft.com/office/drawing/2014/main" id="{3A976EB4-1100-614F-E743-47325CB1C8A5}"/>
              </a:ext>
            </a:extLst>
          </p:cNvPr>
          <p:cNvSpPr>
            <a:spLocks noGrp="1"/>
          </p:cNvSpPr>
          <p:nvPr>
            <p:ph idx="1"/>
          </p:nvPr>
        </p:nvSpPr>
        <p:spPr/>
        <p:txBody>
          <a:bodyPr>
            <a:normAutofit lnSpcReduction="10000"/>
          </a:bodyPr>
          <a:lstStyle/>
          <a:p>
            <a:r>
              <a:rPr lang="da-DK" sz="2400" i="1" dirty="0">
                <a:effectLst/>
                <a:ea typeface="Calibri" panose="020F0502020204030204" pitchFamily="34" charset="0"/>
                <a:cs typeface="Times New Roman" panose="02020603050405020304" pitchFamily="18" charset="0"/>
              </a:rPr>
              <a:t>C-265/20 </a:t>
            </a:r>
            <a:r>
              <a:rPr lang="da-DK" sz="2400" i="1" dirty="0" err="1">
                <a:effectLst/>
                <a:ea typeface="Calibri" panose="020F0502020204030204" pitchFamily="34" charset="0"/>
                <a:cs typeface="Times New Roman" panose="02020603050405020304" pitchFamily="18" charset="0"/>
              </a:rPr>
              <a:t>Universiteit</a:t>
            </a:r>
            <a:r>
              <a:rPr lang="da-DK" sz="2400" i="1" dirty="0">
                <a:effectLst/>
                <a:ea typeface="Calibri" panose="020F0502020204030204" pitchFamily="34" charset="0"/>
                <a:cs typeface="Times New Roman" panose="02020603050405020304" pitchFamily="18" charset="0"/>
              </a:rPr>
              <a:t> Antwerpen</a:t>
            </a:r>
            <a:endParaRPr lang="da-DK" b="0" i="1" dirty="0">
              <a:solidFill>
                <a:srgbClr val="000000"/>
              </a:solidFill>
              <a:effectLst/>
              <a:latin typeface="Open Sans" panose="020B0606030504020204" pitchFamily="34" charset="0"/>
            </a:endParaRPr>
          </a:p>
          <a:p>
            <a:r>
              <a:rPr lang="da-DK" sz="2800" b="0" i="1" dirty="0">
                <a:solidFill>
                  <a:srgbClr val="000000"/>
                </a:solidFill>
                <a:effectLst/>
              </a:rPr>
              <a:t>Præmis 40: ”Hvad for det første angår spørgsmålet om, hvorvidt de bestemmelser, der i det foreliggende tilfælde regulerer ansættelsen af det selvstændige akademiske personale, udgør »ansættelsesvilkår« som omhandlet i nævnte rammeaftales § 4, </a:t>
            </a:r>
            <a:r>
              <a:rPr lang="da-DK" sz="2800" b="1" i="1" dirty="0">
                <a:solidFill>
                  <a:srgbClr val="000000"/>
                </a:solidFill>
                <a:effectLst/>
              </a:rPr>
              <a:t>skal det bemærkes, at denne bestemmelse skal forstås således, at den er udtryk for et socialretligt princip på EU-plan, der ikke kan fortolkes indskrænkende ”</a:t>
            </a:r>
          </a:p>
          <a:p>
            <a:r>
              <a:rPr lang="da-DK" dirty="0"/>
              <a:t>Se også C-715/20 præmis 44</a:t>
            </a:r>
          </a:p>
          <a:p>
            <a:endParaRPr lang="da-DK" sz="2800" i="1" dirty="0">
              <a:solidFill>
                <a:srgbClr val="000000"/>
              </a:solidFill>
              <a:effectLst/>
            </a:endParaRPr>
          </a:p>
        </p:txBody>
      </p:sp>
    </p:spTree>
    <p:extLst>
      <p:ext uri="{BB962C8B-B14F-4D97-AF65-F5344CB8AC3E}">
        <p14:creationId xmlns:p14="http://schemas.microsoft.com/office/powerpoint/2010/main" val="3121213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AAA67-2770-C49B-56F5-363D60B3063C}"/>
              </a:ext>
            </a:extLst>
          </p:cNvPr>
          <p:cNvSpPr>
            <a:spLocks noGrp="1"/>
          </p:cNvSpPr>
          <p:nvPr>
            <p:ph type="title"/>
          </p:nvPr>
        </p:nvSpPr>
        <p:spPr/>
        <p:txBody>
          <a:bodyPr/>
          <a:lstStyle/>
          <a:p>
            <a:r>
              <a:rPr lang="da-DK" dirty="0"/>
              <a:t>Ansættelsesvilkår</a:t>
            </a:r>
            <a:br>
              <a:rPr lang="da-DK" dirty="0"/>
            </a:br>
            <a:r>
              <a:rPr lang="da-DK" dirty="0"/>
              <a:t>Bred tolkning II</a:t>
            </a:r>
          </a:p>
        </p:txBody>
      </p:sp>
      <p:sp>
        <p:nvSpPr>
          <p:cNvPr id="3" name="Pladsholder til indhold 2">
            <a:extLst>
              <a:ext uri="{FF2B5EF4-FFF2-40B4-BE49-F238E27FC236}">
                <a16:creationId xmlns:a16="http://schemas.microsoft.com/office/drawing/2014/main" id="{B9FA98F2-4CD8-6645-E7C0-60AC30905BA7}"/>
              </a:ext>
            </a:extLst>
          </p:cNvPr>
          <p:cNvSpPr>
            <a:spLocks noGrp="1"/>
          </p:cNvSpPr>
          <p:nvPr>
            <p:ph idx="1"/>
          </p:nvPr>
        </p:nvSpPr>
        <p:spPr/>
        <p:txBody>
          <a:bodyPr>
            <a:normAutofit lnSpcReduction="10000"/>
          </a:bodyPr>
          <a:lstStyle/>
          <a:p>
            <a:r>
              <a:rPr lang="da-DK" sz="1800" dirty="0">
                <a:effectLst/>
                <a:ea typeface="Calibri" panose="020F0502020204030204" pitchFamily="34" charset="0"/>
                <a:cs typeface="Times New Roman" panose="02020603050405020304" pitchFamily="18" charset="0"/>
              </a:rPr>
              <a:t>C-265/20 </a:t>
            </a:r>
            <a:r>
              <a:rPr lang="da-DK" sz="1800" dirty="0" err="1">
                <a:effectLst/>
                <a:ea typeface="Calibri" panose="020F0502020204030204" pitchFamily="34" charset="0"/>
                <a:cs typeface="Times New Roman" panose="02020603050405020304" pitchFamily="18" charset="0"/>
              </a:rPr>
              <a:t>Universiteit</a:t>
            </a:r>
            <a:r>
              <a:rPr lang="da-DK" sz="1800" dirty="0">
                <a:effectLst/>
                <a:ea typeface="Calibri" panose="020F0502020204030204" pitchFamily="34" charset="0"/>
                <a:cs typeface="Times New Roman" panose="02020603050405020304" pitchFamily="18" charset="0"/>
              </a:rPr>
              <a:t> Antwerpen m.fl.</a:t>
            </a:r>
          </a:p>
          <a:p>
            <a:r>
              <a:rPr lang="da-DK" sz="2800" dirty="0">
                <a:cs typeface="Times New Roman" panose="02020603050405020304" pitchFamily="18" charset="0"/>
              </a:rPr>
              <a:t>Præmis 44: </a:t>
            </a:r>
            <a:r>
              <a:rPr lang="da-DK" sz="2800" i="1" dirty="0">
                <a:cs typeface="Times New Roman" panose="02020603050405020304" pitchFamily="18" charset="0"/>
              </a:rPr>
              <a:t>”</a:t>
            </a:r>
            <a:r>
              <a:rPr lang="da-DK" sz="2800" i="1" dirty="0">
                <a:solidFill>
                  <a:srgbClr val="000000"/>
                </a:solidFill>
                <a:effectLst/>
                <a:ea typeface="Times New Roman" panose="02020603050405020304" pitchFamily="18" charset="0"/>
              </a:rPr>
              <a:t>En fortolkning af rammeaftalens § 4, hvorved adgangen til fastansættelse udelukkes fra begrebet »ansættelsesvilkår« i denne bestemmelses forstand, ville være ensbetydende med, at anvendelsesområdet for den beskyttelse, der er tillagt de berørte arbejdstagere mod diskrimination, begrænses i strid med det formål, der er tillagt denne bestemmelse, idet der indføres en sondring på grundlag af karakteren af ansættelsesvilkårene, hvilket ordlyden af denne bestemmelse på ingen måde tilsiger ”</a:t>
            </a:r>
          </a:p>
          <a:p>
            <a:endParaRPr lang="da-DK" sz="2800" i="1" dirty="0">
              <a:cs typeface="Times New Roman" panose="02020603050405020304" pitchFamily="18" charset="0"/>
            </a:endParaRPr>
          </a:p>
        </p:txBody>
      </p:sp>
    </p:spTree>
    <p:extLst>
      <p:ext uri="{BB962C8B-B14F-4D97-AF65-F5344CB8AC3E}">
        <p14:creationId xmlns:p14="http://schemas.microsoft.com/office/powerpoint/2010/main" val="102162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AA5E3E71-B3B8-B04A-62E4-9AB263415614}"/>
              </a:ext>
            </a:extLst>
          </p:cNvPr>
          <p:cNvSpPr>
            <a:spLocks noGrp="1"/>
          </p:cNvSpPr>
          <p:nvPr>
            <p:ph idx="1"/>
          </p:nvPr>
        </p:nvSpPr>
        <p:spPr>
          <a:xfrm>
            <a:off x="6848474" y="2362280"/>
            <a:ext cx="3891977" cy="3720526"/>
          </a:xfrm>
        </p:spPr>
        <p:txBody>
          <a:bodyPr/>
          <a:lstStyle/>
          <a:p>
            <a:pPr marL="0" indent="0">
              <a:buNone/>
            </a:pPr>
            <a:endParaRPr lang="da-DK" dirty="0"/>
          </a:p>
        </p:txBody>
      </p:sp>
      <p:sp>
        <p:nvSpPr>
          <p:cNvPr id="5" name="Rektangel 4">
            <a:extLst>
              <a:ext uri="{FF2B5EF4-FFF2-40B4-BE49-F238E27FC236}">
                <a16:creationId xmlns:a16="http://schemas.microsoft.com/office/drawing/2014/main" id="{6A573D71-81CB-395F-1071-9EBB0BD3D699}"/>
              </a:ext>
            </a:extLst>
          </p:cNvPr>
          <p:cNvSpPr/>
          <p:nvPr/>
        </p:nvSpPr>
        <p:spPr>
          <a:xfrm>
            <a:off x="7534275" y="3152776"/>
            <a:ext cx="1466850" cy="2452688"/>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solidFill>
                  <a:schemeClr val="bg1"/>
                </a:solidFill>
              </a:rPr>
              <a:t>Fuld </a:t>
            </a:r>
          </a:p>
          <a:p>
            <a:pPr algn="ctr"/>
            <a:r>
              <a:rPr lang="da-DK" dirty="0">
                <a:solidFill>
                  <a:schemeClr val="bg1"/>
                </a:solidFill>
              </a:rPr>
              <a:t>tid</a:t>
            </a:r>
          </a:p>
        </p:txBody>
      </p:sp>
      <p:sp>
        <p:nvSpPr>
          <p:cNvPr id="6" name="Rektangel 5">
            <a:extLst>
              <a:ext uri="{FF2B5EF4-FFF2-40B4-BE49-F238E27FC236}">
                <a16:creationId xmlns:a16="http://schemas.microsoft.com/office/drawing/2014/main" id="{D2B95155-980C-0BEF-DADD-DBA35AEDE3D2}"/>
              </a:ext>
            </a:extLst>
          </p:cNvPr>
          <p:cNvSpPr/>
          <p:nvPr/>
        </p:nvSpPr>
        <p:spPr>
          <a:xfrm>
            <a:off x="9273602" y="3838576"/>
            <a:ext cx="1466850" cy="173355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Deltid</a:t>
            </a:r>
          </a:p>
        </p:txBody>
      </p:sp>
      <p:sp>
        <p:nvSpPr>
          <p:cNvPr id="7" name="Rektangel 6">
            <a:extLst>
              <a:ext uri="{FF2B5EF4-FFF2-40B4-BE49-F238E27FC236}">
                <a16:creationId xmlns:a16="http://schemas.microsoft.com/office/drawing/2014/main" id="{135A1ABE-32EF-39D4-8459-B71E684F1D50}"/>
              </a:ext>
            </a:extLst>
          </p:cNvPr>
          <p:cNvSpPr/>
          <p:nvPr/>
        </p:nvSpPr>
        <p:spPr>
          <a:xfrm>
            <a:off x="7534275" y="2675434"/>
            <a:ext cx="1466850" cy="5363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Overtid</a:t>
            </a:r>
          </a:p>
        </p:txBody>
      </p:sp>
      <p:sp>
        <p:nvSpPr>
          <p:cNvPr id="8" name="Rektangel 7">
            <a:extLst>
              <a:ext uri="{FF2B5EF4-FFF2-40B4-BE49-F238E27FC236}">
                <a16:creationId xmlns:a16="http://schemas.microsoft.com/office/drawing/2014/main" id="{F0B4C084-C83F-F706-2322-D559E4C16480}"/>
              </a:ext>
            </a:extLst>
          </p:cNvPr>
          <p:cNvSpPr/>
          <p:nvPr/>
        </p:nvSpPr>
        <p:spPr>
          <a:xfrm>
            <a:off x="9273602" y="3152775"/>
            <a:ext cx="1466850" cy="685800"/>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rPr>
              <a:t>Mellemtid</a:t>
            </a:r>
          </a:p>
        </p:txBody>
      </p:sp>
      <p:sp>
        <p:nvSpPr>
          <p:cNvPr id="9" name="Rektangel 8">
            <a:extLst>
              <a:ext uri="{FF2B5EF4-FFF2-40B4-BE49-F238E27FC236}">
                <a16:creationId xmlns:a16="http://schemas.microsoft.com/office/drawing/2014/main" id="{97A25C89-C98D-1CFF-8F98-7A816C035778}"/>
              </a:ext>
            </a:extLst>
          </p:cNvPr>
          <p:cNvSpPr/>
          <p:nvPr/>
        </p:nvSpPr>
        <p:spPr>
          <a:xfrm>
            <a:off x="9273602" y="2675434"/>
            <a:ext cx="1466850" cy="5363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Overtid</a:t>
            </a:r>
          </a:p>
        </p:txBody>
      </p:sp>
      <p:sp>
        <p:nvSpPr>
          <p:cNvPr id="11" name="Titel 10">
            <a:extLst>
              <a:ext uri="{FF2B5EF4-FFF2-40B4-BE49-F238E27FC236}">
                <a16:creationId xmlns:a16="http://schemas.microsoft.com/office/drawing/2014/main" id="{5916E1F3-2AC1-9A13-E548-1C41B07BF280}"/>
              </a:ext>
            </a:extLst>
          </p:cNvPr>
          <p:cNvSpPr>
            <a:spLocks noGrp="1"/>
          </p:cNvSpPr>
          <p:nvPr>
            <p:ph type="title"/>
          </p:nvPr>
        </p:nvSpPr>
        <p:spPr/>
        <p:txBody>
          <a:bodyPr>
            <a:normAutofit/>
          </a:bodyPr>
          <a:lstStyle/>
          <a:p>
            <a:r>
              <a:rPr lang="da-DK" dirty="0"/>
              <a:t>Helmig-sagen</a:t>
            </a:r>
            <a:br>
              <a:rPr lang="da-DK" dirty="0"/>
            </a:br>
            <a:r>
              <a:rPr lang="da-DK" sz="2400" dirty="0"/>
              <a:t>Overtid og forskelsbehandling</a:t>
            </a:r>
            <a:endParaRPr lang="da-DK" sz="2400" b="0" dirty="0"/>
          </a:p>
        </p:txBody>
      </p:sp>
      <p:sp>
        <p:nvSpPr>
          <p:cNvPr id="12" name="Pladsholder til indhold 2">
            <a:extLst>
              <a:ext uri="{FF2B5EF4-FFF2-40B4-BE49-F238E27FC236}">
                <a16:creationId xmlns:a16="http://schemas.microsoft.com/office/drawing/2014/main" id="{F289AAFD-F43B-E4B4-513B-684601C3FC88}"/>
              </a:ext>
            </a:extLst>
          </p:cNvPr>
          <p:cNvSpPr txBox="1">
            <a:spLocks/>
          </p:cNvSpPr>
          <p:nvPr/>
        </p:nvSpPr>
        <p:spPr>
          <a:xfrm>
            <a:off x="838200" y="2362280"/>
            <a:ext cx="4819650" cy="37205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FF5A3B"/>
              </a:buClr>
              <a:buFont typeface="Wingdings"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FF5A3B"/>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5A3B"/>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FF5A3B"/>
              </a:buClr>
              <a:buFont typeface="Wingdings"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5A3B"/>
              </a:buClr>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dirty="0"/>
              <a:t>C-399/92 Angelika Helmig m. fl.</a:t>
            </a:r>
          </a:p>
          <a:p>
            <a:pPr marL="0" indent="0">
              <a:buFont typeface="Wingdings" pitchFamily="2" charset="2"/>
              <a:buNone/>
            </a:pPr>
            <a:r>
              <a:rPr lang="da-DK" dirty="0"/>
              <a:t>Præmis 26: ”Der må antages at være tale om forskelsbehandling, når der for det samme antal timer, der præsteres som led i et ansættelsesforhold, samlet udbetales en højere løn til fuldtidsansatte end til deltidsansatte.” </a:t>
            </a:r>
          </a:p>
        </p:txBody>
      </p:sp>
    </p:spTree>
    <p:extLst>
      <p:ext uri="{BB962C8B-B14F-4D97-AF65-F5344CB8AC3E}">
        <p14:creationId xmlns:p14="http://schemas.microsoft.com/office/powerpoint/2010/main" val="944931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DF91D-404E-AE48-D9E0-1D1A1C1E7B3A}"/>
              </a:ext>
            </a:extLst>
          </p:cNvPr>
          <p:cNvSpPr>
            <a:spLocks noGrp="1"/>
          </p:cNvSpPr>
          <p:nvPr>
            <p:ph type="title"/>
          </p:nvPr>
        </p:nvSpPr>
        <p:spPr/>
        <p:txBody>
          <a:bodyPr/>
          <a:lstStyle/>
          <a:p>
            <a:r>
              <a:rPr lang="da-DK" dirty="0"/>
              <a:t>Løngodtgørelse </a:t>
            </a:r>
            <a:br>
              <a:rPr lang="da-DK" dirty="0"/>
            </a:br>
            <a:r>
              <a:rPr lang="da-DK" sz="2400" dirty="0"/>
              <a:t>Overtid og forskelsbehandling</a:t>
            </a:r>
          </a:p>
        </p:txBody>
      </p:sp>
      <p:sp>
        <p:nvSpPr>
          <p:cNvPr id="3" name="Pladsholder til indhold 2">
            <a:extLst>
              <a:ext uri="{FF2B5EF4-FFF2-40B4-BE49-F238E27FC236}">
                <a16:creationId xmlns:a16="http://schemas.microsoft.com/office/drawing/2014/main" id="{75ACBBC9-FFCB-91BC-22D5-6557ED85ABFC}"/>
              </a:ext>
            </a:extLst>
          </p:cNvPr>
          <p:cNvSpPr>
            <a:spLocks noGrp="1"/>
          </p:cNvSpPr>
          <p:nvPr>
            <p:ph idx="1"/>
          </p:nvPr>
        </p:nvSpPr>
        <p:spPr/>
        <p:txBody>
          <a:bodyPr/>
          <a:lstStyle/>
          <a:p>
            <a:r>
              <a:rPr lang="da-DK" dirty="0"/>
              <a:t>C-184/89, </a:t>
            </a:r>
            <a:r>
              <a:rPr lang="da-DK" dirty="0" err="1"/>
              <a:t>Nimz</a:t>
            </a:r>
            <a:r>
              <a:rPr lang="da-DK" dirty="0"/>
              <a:t>: Der er en formodning for, at deltidsansatte og fuldtidsansatte optjener lige hurtig erfaring og derfor skal rykke lige hurtigt op i anciennitetsbestemt løn se også C-1/95, Gerster &amp; C-377/21, Ville de Mons</a:t>
            </a:r>
          </a:p>
          <a:p>
            <a:r>
              <a:rPr lang="da-DK" dirty="0"/>
              <a:t>C-360/90, </a:t>
            </a:r>
            <a:r>
              <a:rPr lang="da-DK" dirty="0" err="1"/>
              <a:t>Bötel</a:t>
            </a:r>
            <a:r>
              <a:rPr lang="da-DK" dirty="0"/>
              <a:t>: Betaling under kurser for bedriftsrådsmedlemmer var løn. Den deltidsansatte havde krav på betaling for samme tidsrum som fuldtidsansatte.</a:t>
            </a:r>
          </a:p>
          <a:p>
            <a:r>
              <a:rPr lang="da-DK" dirty="0"/>
              <a:t>C-285/02, Elsner-</a:t>
            </a:r>
            <a:r>
              <a:rPr lang="da-DK" dirty="0" err="1"/>
              <a:t>Lakeberg</a:t>
            </a:r>
            <a:r>
              <a:rPr lang="da-DK" dirty="0"/>
              <a:t>: Minimumsgrænsen for udbetaling af betaling for over/merarbejde skulle tilpasses forholdsmæssigt med den aftalte arbejdstid</a:t>
            </a:r>
          </a:p>
          <a:p>
            <a:endParaRPr lang="da-DK" dirty="0"/>
          </a:p>
        </p:txBody>
      </p:sp>
    </p:spTree>
    <p:extLst>
      <p:ext uri="{BB962C8B-B14F-4D97-AF65-F5344CB8AC3E}">
        <p14:creationId xmlns:p14="http://schemas.microsoft.com/office/powerpoint/2010/main" val="3502342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D06BC7-C020-37D7-60A8-B0EE0FFD14B0}"/>
              </a:ext>
            </a:extLst>
          </p:cNvPr>
          <p:cNvSpPr>
            <a:spLocks noGrp="1"/>
          </p:cNvSpPr>
          <p:nvPr>
            <p:ph type="title"/>
          </p:nvPr>
        </p:nvSpPr>
        <p:spPr/>
        <p:txBody>
          <a:bodyPr/>
          <a:lstStyle/>
          <a:p>
            <a:r>
              <a:rPr lang="da-DK" dirty="0"/>
              <a:t>Samme løn?</a:t>
            </a:r>
          </a:p>
        </p:txBody>
      </p:sp>
      <p:sp>
        <p:nvSpPr>
          <p:cNvPr id="3" name="Pladsholder til indhold 2">
            <a:extLst>
              <a:ext uri="{FF2B5EF4-FFF2-40B4-BE49-F238E27FC236}">
                <a16:creationId xmlns:a16="http://schemas.microsoft.com/office/drawing/2014/main" id="{C79CF3D3-34F4-F4A1-3976-3903983207C2}"/>
              </a:ext>
            </a:extLst>
          </p:cNvPr>
          <p:cNvSpPr>
            <a:spLocks noGrp="1"/>
          </p:cNvSpPr>
          <p:nvPr>
            <p:ph idx="1"/>
          </p:nvPr>
        </p:nvSpPr>
        <p:spPr/>
        <p:txBody>
          <a:bodyPr>
            <a:normAutofit lnSpcReduction="10000"/>
          </a:bodyPr>
          <a:lstStyle/>
          <a:p>
            <a:pPr marL="0" indent="0">
              <a:buNone/>
            </a:pPr>
            <a:r>
              <a:rPr lang="da-DK" dirty="0"/>
              <a:t>Højesterets dom af 6. dec. 2012, </a:t>
            </a:r>
            <a:r>
              <a:rPr lang="da-DK" b="0" i="0" dirty="0" err="1">
                <a:solidFill>
                  <a:srgbClr val="000000"/>
                </a:solidFill>
                <a:effectLst/>
              </a:rPr>
              <a:t>UfR</a:t>
            </a:r>
            <a:r>
              <a:rPr lang="da-DK" b="0" i="0" dirty="0">
                <a:solidFill>
                  <a:srgbClr val="000000"/>
                </a:solidFill>
                <a:effectLst/>
              </a:rPr>
              <a:t> 2013.727H</a:t>
            </a:r>
          </a:p>
          <a:p>
            <a:pPr algn="l"/>
            <a:r>
              <a:rPr lang="da-DK" dirty="0">
                <a:solidFill>
                  <a:srgbClr val="000000"/>
                </a:solidFill>
              </a:rPr>
              <a:t>Flertallet: ”</a:t>
            </a:r>
            <a:r>
              <a:rPr lang="da-DK" b="0" i="1" dirty="0">
                <a:solidFill>
                  <a:srgbClr val="000000"/>
                </a:solidFill>
                <a:effectLst/>
              </a:rPr>
              <a:t>Der foreligger nemlig, når en ansat opnår vederlag i stedet for tvunget bortfald eller tvungen afspadsering af flextimer, som den ansatte har udnyttet sin arbejdstilrettelæggelsesfrihed til at optjene, en ganske </a:t>
            </a:r>
            <a:r>
              <a:rPr lang="da-DK" b="1" i="1" dirty="0">
                <a:solidFill>
                  <a:srgbClr val="000000"/>
                </a:solidFill>
                <a:effectLst/>
              </a:rPr>
              <a:t>særegen arbejdssituation</a:t>
            </a:r>
            <a:r>
              <a:rPr lang="da-DK" b="0" i="1" dirty="0">
                <a:solidFill>
                  <a:srgbClr val="000000"/>
                </a:solidFill>
                <a:effectLst/>
              </a:rPr>
              <a:t>, som er uafhængig af den ordinære arbejdstid. Det strider derfor ikke mod deltidslovens forbud mod forskelsbehandling af deltidsansatte, at sådanne timer blev honoreret med den ansattes normale timeløn (uden pensionsbidrag), hvad enten vedkommende var ansat på deltid eller fuld tid.”</a:t>
            </a:r>
          </a:p>
          <a:p>
            <a:pPr algn="l"/>
            <a:r>
              <a:rPr lang="da-DK" dirty="0">
                <a:solidFill>
                  <a:srgbClr val="000000"/>
                </a:solidFill>
                <a:effectLst/>
              </a:rPr>
              <a:t>Mindretalsudtalelse af Oliver </a:t>
            </a:r>
            <a:r>
              <a:rPr lang="da-DK" dirty="0" err="1">
                <a:solidFill>
                  <a:srgbClr val="000000"/>
                </a:solidFill>
                <a:effectLst/>
              </a:rPr>
              <a:t>Talevski</a:t>
            </a:r>
            <a:endParaRPr lang="da-DK" dirty="0">
              <a:solidFill>
                <a:srgbClr val="000000"/>
              </a:solidFill>
              <a:effectLst/>
            </a:endParaRPr>
          </a:p>
          <a:p>
            <a:pPr algn="l"/>
            <a:r>
              <a:rPr lang="da-DK" dirty="0">
                <a:solidFill>
                  <a:srgbClr val="000000"/>
                </a:solidFill>
              </a:rPr>
              <a:t>Feriepenge?</a:t>
            </a:r>
            <a:endParaRPr lang="da-DK" dirty="0">
              <a:solidFill>
                <a:srgbClr val="000000"/>
              </a:solidFill>
              <a:effectLst/>
            </a:endParaRPr>
          </a:p>
          <a:p>
            <a:pPr marL="0" indent="0">
              <a:buNone/>
            </a:pPr>
            <a:endParaRPr lang="da-DK" dirty="0"/>
          </a:p>
        </p:txBody>
      </p:sp>
    </p:spTree>
    <p:extLst>
      <p:ext uri="{BB962C8B-B14F-4D97-AF65-F5344CB8AC3E}">
        <p14:creationId xmlns:p14="http://schemas.microsoft.com/office/powerpoint/2010/main" val="4248553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0E6E3-76D2-C5D0-059C-57BA72F1D2DC}"/>
              </a:ext>
            </a:extLst>
          </p:cNvPr>
          <p:cNvSpPr>
            <a:spLocks noGrp="1"/>
          </p:cNvSpPr>
          <p:nvPr>
            <p:ph type="title"/>
          </p:nvPr>
        </p:nvSpPr>
        <p:spPr/>
        <p:txBody>
          <a:bodyPr/>
          <a:lstStyle/>
          <a:p>
            <a:r>
              <a:rPr lang="da-DK" dirty="0"/>
              <a:t>Opgør med Helmig?	</a:t>
            </a:r>
          </a:p>
        </p:txBody>
      </p:sp>
      <p:sp>
        <p:nvSpPr>
          <p:cNvPr id="3" name="Pladsholder til indhold 2">
            <a:extLst>
              <a:ext uri="{FF2B5EF4-FFF2-40B4-BE49-F238E27FC236}">
                <a16:creationId xmlns:a16="http://schemas.microsoft.com/office/drawing/2014/main" id="{492F8A5E-BD11-0A15-CA1C-B613C445AFD4}"/>
              </a:ext>
            </a:extLst>
          </p:cNvPr>
          <p:cNvSpPr>
            <a:spLocks noGrp="1"/>
          </p:cNvSpPr>
          <p:nvPr>
            <p:ph idx="1"/>
          </p:nvPr>
        </p:nvSpPr>
        <p:spPr/>
        <p:txBody>
          <a:bodyPr>
            <a:normAutofit fontScale="77500" lnSpcReduction="20000"/>
          </a:bodyPr>
          <a:lstStyle/>
          <a:p>
            <a:pPr marL="0" indent="0">
              <a:buNone/>
            </a:pPr>
            <a:r>
              <a:rPr lang="da-DK" sz="2800" dirty="0">
                <a:cs typeface="Calibri" panose="020F0502020204030204" pitchFamily="34" charset="0"/>
              </a:rPr>
              <a:t>C-660/20 Lufthansa Cityline</a:t>
            </a:r>
          </a:p>
          <a:p>
            <a:r>
              <a:rPr lang="da-DK" sz="2800" dirty="0">
                <a:cs typeface="Calibri" panose="020F0502020204030204" pitchFamily="34" charset="0"/>
              </a:rPr>
              <a:t>Piloter, der arbejdede i vertikal deltid som i </a:t>
            </a:r>
            <a:r>
              <a:rPr lang="da-DK" sz="2800" dirty="0">
                <a:effectLst/>
                <a:ea typeface="Calibri" panose="020F0502020204030204" pitchFamily="34" charset="0"/>
                <a:cs typeface="Calibri" panose="020F0502020204030204" pitchFamily="34" charset="0"/>
              </a:rPr>
              <a:t>C-395/08 og C-396/08 Bruno samt C‑439/18 et C‑472/18 arbejdstid 90% =&gt; 37 ekstra fridage.</a:t>
            </a:r>
          </a:p>
          <a:p>
            <a:r>
              <a:rPr lang="da-DK" sz="2800" dirty="0">
                <a:ea typeface="Calibri" panose="020F0502020204030204" pitchFamily="34" charset="0"/>
                <a:cs typeface="Calibri" panose="020F0502020204030204" pitchFamily="34" charset="0"/>
              </a:rPr>
              <a:t>De deltidsansatte piloter fik først tillæg til timeløn, når de passerede arbejdstider fastlagt med udgangspunkt i fuld tid</a:t>
            </a:r>
          </a:p>
          <a:p>
            <a:pPr marL="360045" indent="-342265" algn="just">
              <a:spcAft>
                <a:spcPts val="1200"/>
              </a:spcAft>
            </a:pPr>
            <a:r>
              <a:rPr lang="da-DK" sz="2800" dirty="0">
                <a:ea typeface="Calibri" panose="020F0502020204030204" pitchFamily="34" charset="0"/>
                <a:cs typeface="Calibri" panose="020F0502020204030204" pitchFamily="34" charset="0"/>
              </a:rPr>
              <a:t>Præmis 37 </a:t>
            </a:r>
            <a:r>
              <a:rPr lang="da-DK" sz="2800" i="1" dirty="0">
                <a:ea typeface="Calibri" panose="020F0502020204030204" pitchFamily="34" charset="0"/>
                <a:cs typeface="Calibri" panose="020F0502020204030204" pitchFamily="34" charset="0"/>
              </a:rPr>
              <a:t>”</a:t>
            </a:r>
            <a:r>
              <a:rPr lang="da-DK" sz="2800" i="1" dirty="0">
                <a:solidFill>
                  <a:srgbClr val="000000"/>
                </a:solidFill>
                <a:ea typeface="Calibri" panose="020F0502020204030204" pitchFamily="34" charset="0"/>
                <a:cs typeface="Calibri" panose="020F0502020204030204" pitchFamily="34" charset="0"/>
              </a:rPr>
              <a:t>F</a:t>
            </a:r>
            <a:r>
              <a:rPr lang="da-DK" sz="2800" b="0" i="1" dirty="0">
                <a:solidFill>
                  <a:srgbClr val="000000"/>
                </a:solidFill>
                <a:effectLst/>
                <a:cs typeface="Calibri" panose="020F0502020204030204" pitchFamily="34" charset="0"/>
              </a:rPr>
              <a:t>orbuddet mod forskelsbehandling i denne rammeaftales § 4, stk. 1, er blot det konkrete udtryk for det almindelige lighedsprincip, som er et af EU-rettens </a:t>
            </a:r>
            <a:r>
              <a:rPr lang="da-DK" sz="2800" b="1" i="1" dirty="0">
                <a:solidFill>
                  <a:srgbClr val="000000"/>
                </a:solidFill>
                <a:effectLst/>
                <a:cs typeface="Calibri" panose="020F0502020204030204" pitchFamily="34" charset="0"/>
              </a:rPr>
              <a:t>grundlæggende principper </a:t>
            </a:r>
            <a:r>
              <a:rPr lang="da-DK" sz="2800" b="0" i="1" dirty="0">
                <a:solidFill>
                  <a:srgbClr val="000000"/>
                </a:solidFill>
                <a:effectLst/>
                <a:cs typeface="Calibri" panose="020F0502020204030204" pitchFamily="34" charset="0"/>
              </a:rPr>
              <a:t>…”</a:t>
            </a:r>
          </a:p>
          <a:p>
            <a:pPr marL="360045" indent="-342265" algn="just">
              <a:spcAft>
                <a:spcPts val="1200"/>
              </a:spcAft>
            </a:pPr>
            <a:r>
              <a:rPr lang="da-DK" sz="2800" b="0" i="0" dirty="0">
                <a:solidFill>
                  <a:srgbClr val="000000"/>
                </a:solidFill>
                <a:effectLst/>
                <a:cs typeface="Calibri" panose="020F0502020204030204" pitchFamily="34" charset="0"/>
              </a:rPr>
              <a:t>38: </a:t>
            </a:r>
            <a:r>
              <a:rPr lang="da-DK" sz="2800" b="0" i="1" dirty="0">
                <a:solidFill>
                  <a:srgbClr val="000000"/>
                </a:solidFill>
                <a:effectLst/>
                <a:cs typeface="Calibri" panose="020F0502020204030204" pitchFamily="34" charset="0"/>
              </a:rPr>
              <a:t>”Henset til disse mål skal denne bestemmelse anses for at være et udtryk for et socialretligt princip på unionsplan, der </a:t>
            </a:r>
            <a:r>
              <a:rPr lang="da-DK" sz="2800" b="1" dirty="0">
                <a:solidFill>
                  <a:srgbClr val="000000"/>
                </a:solidFill>
                <a:effectLst/>
                <a:cs typeface="Calibri" panose="020F0502020204030204" pitchFamily="34" charset="0"/>
              </a:rPr>
              <a:t>ikke kan fortolkes indskrænkende </a:t>
            </a:r>
            <a:r>
              <a:rPr lang="da-DK" sz="2800" b="0" i="1" dirty="0">
                <a:solidFill>
                  <a:srgbClr val="000000"/>
                </a:solidFill>
                <a:effectLst/>
                <a:cs typeface="Calibri" panose="020F0502020204030204" pitchFamily="34" charset="0"/>
              </a:rPr>
              <a:t>…”</a:t>
            </a:r>
          </a:p>
          <a:p>
            <a:endParaRPr lang="da-DK" dirty="0">
              <a:latin typeface="Calibri" panose="020F0502020204030204" pitchFamily="34" charset="0"/>
              <a:ea typeface="Calibri" panose="020F0502020204030204" pitchFamily="34" charset="0"/>
              <a:cs typeface="Times New Roman" panose="02020603050405020304" pitchFamily="18" charset="0"/>
            </a:endParaRPr>
          </a:p>
          <a:p>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a-DK"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a-DK" dirty="0"/>
          </a:p>
        </p:txBody>
      </p:sp>
    </p:spTree>
    <p:extLst>
      <p:ext uri="{BB962C8B-B14F-4D97-AF65-F5344CB8AC3E}">
        <p14:creationId xmlns:p14="http://schemas.microsoft.com/office/powerpoint/2010/main" val="1806508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6D2DAE-21A7-D5D8-BFB0-50AD015C7E40}"/>
              </a:ext>
            </a:extLst>
          </p:cNvPr>
          <p:cNvSpPr>
            <a:spLocks noGrp="1"/>
          </p:cNvSpPr>
          <p:nvPr>
            <p:ph type="title"/>
          </p:nvPr>
        </p:nvSpPr>
        <p:spPr/>
        <p:txBody>
          <a:bodyPr/>
          <a:lstStyle/>
          <a:p>
            <a:r>
              <a:rPr lang="da-DK" dirty="0" err="1"/>
              <a:t>Bye</a:t>
            </a:r>
            <a:r>
              <a:rPr lang="da-DK" dirty="0"/>
              <a:t> </a:t>
            </a:r>
            <a:r>
              <a:rPr lang="da-DK" dirty="0" err="1"/>
              <a:t>Bye</a:t>
            </a:r>
            <a:r>
              <a:rPr lang="da-DK" dirty="0"/>
              <a:t> Helmig?</a:t>
            </a:r>
          </a:p>
        </p:txBody>
      </p:sp>
      <p:sp>
        <p:nvSpPr>
          <p:cNvPr id="3" name="Pladsholder til indhold 2">
            <a:extLst>
              <a:ext uri="{FF2B5EF4-FFF2-40B4-BE49-F238E27FC236}">
                <a16:creationId xmlns:a16="http://schemas.microsoft.com/office/drawing/2014/main" id="{8AF403E3-E737-5F5B-04A2-F4BAB7094C0E}"/>
              </a:ext>
            </a:extLst>
          </p:cNvPr>
          <p:cNvSpPr>
            <a:spLocks noGrp="1"/>
          </p:cNvSpPr>
          <p:nvPr>
            <p:ph idx="1"/>
          </p:nvPr>
        </p:nvSpPr>
        <p:spPr/>
        <p:txBody>
          <a:bodyPr/>
          <a:lstStyle/>
          <a:p>
            <a:r>
              <a:rPr lang="da-DK" sz="2400" dirty="0">
                <a:cs typeface="Calibri" panose="020F0502020204030204" pitchFamily="34" charset="0"/>
              </a:rPr>
              <a:t>C-660/20 Lufthansa Cityline</a:t>
            </a:r>
            <a:r>
              <a:rPr lang="da-DK" dirty="0">
                <a:cs typeface="Calibri" panose="020F0502020204030204" pitchFamily="34" charset="0"/>
              </a:rPr>
              <a:t>: Efter en grundig analyse af begrundelse for ordningen fejede domstolen Lufthansas ordning til siden:</a:t>
            </a:r>
          </a:p>
          <a:p>
            <a:r>
              <a:rPr lang="da-DK" sz="2400" i="1" dirty="0">
                <a:cs typeface="Calibri" panose="020F0502020204030204" pitchFamily="34" charset="0"/>
              </a:rPr>
              <a:t>”en national lovgivning, der på en ensartet vis gør betalingen af en tillægsløn til deltidsansatte og sammenlignelige fuldtidsansatte betinget af </a:t>
            </a:r>
            <a:r>
              <a:rPr lang="da-DK" sz="2400" i="1" dirty="0" err="1">
                <a:cs typeface="Calibri" panose="020F0502020204030204" pitchFamily="34" charset="0"/>
              </a:rPr>
              <a:t>tilbagelæggelsen</a:t>
            </a:r>
            <a:r>
              <a:rPr lang="da-DK" sz="2400" i="1" dirty="0">
                <a:cs typeface="Calibri" panose="020F0502020204030204" pitchFamily="34" charset="0"/>
              </a:rPr>
              <a:t> af mindst det samme antal arbejdstimer for en given aktivitet, såsom en pilots flyvetjeneste, udgør en »mindre gunstig« behandling af deltidsansatte som omhandlet i denne bestemmelse.”</a:t>
            </a:r>
          </a:p>
          <a:p>
            <a:r>
              <a:rPr lang="da-DK" dirty="0">
                <a:cs typeface="Calibri" panose="020F0502020204030204" pitchFamily="34" charset="0"/>
              </a:rPr>
              <a:t>Både det offentlig og det private område afventer dom i C-184/22 og 185/22 </a:t>
            </a:r>
            <a:r>
              <a:rPr lang="da-DK" dirty="0" err="1">
                <a:cs typeface="Calibri" panose="020F0502020204030204" pitchFamily="34" charset="0"/>
              </a:rPr>
              <a:t>Kuraturium</a:t>
            </a:r>
            <a:r>
              <a:rPr lang="da-DK" dirty="0">
                <a:cs typeface="Calibri" panose="020F0502020204030204" pitchFamily="34" charset="0"/>
              </a:rPr>
              <a:t> </a:t>
            </a:r>
            <a:r>
              <a:rPr lang="da-DK" dirty="0" err="1">
                <a:cs typeface="Calibri" panose="020F0502020204030204" pitchFamily="34" charset="0"/>
              </a:rPr>
              <a:t>für</a:t>
            </a:r>
            <a:r>
              <a:rPr lang="da-DK" dirty="0">
                <a:cs typeface="Calibri" panose="020F0502020204030204" pitchFamily="34" charset="0"/>
              </a:rPr>
              <a:t> dialyse und </a:t>
            </a:r>
            <a:r>
              <a:rPr lang="da-DK" dirty="0" err="1">
                <a:cs typeface="Calibri" panose="020F0502020204030204" pitchFamily="34" charset="0"/>
              </a:rPr>
              <a:t>Nierentransplantation</a:t>
            </a:r>
            <a:endParaRPr lang="da-DK" sz="2400" dirty="0">
              <a:cs typeface="Calibri" panose="020F0502020204030204" pitchFamily="34" charset="0"/>
            </a:endParaRPr>
          </a:p>
          <a:p>
            <a:pPr marL="0" indent="0">
              <a:buNone/>
            </a:pPr>
            <a:endParaRPr lang="da-DK"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9018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7C670-447E-A53C-B7B5-9052C14D60CE}"/>
              </a:ext>
            </a:extLst>
          </p:cNvPr>
          <p:cNvSpPr>
            <a:spLocks noGrp="1"/>
          </p:cNvSpPr>
          <p:nvPr>
            <p:ph type="title"/>
          </p:nvPr>
        </p:nvSpPr>
        <p:spPr/>
        <p:txBody>
          <a:bodyPr/>
          <a:lstStyle/>
          <a:p>
            <a:r>
              <a:rPr lang="da-DK" dirty="0"/>
              <a:t>Deltid – løn</a:t>
            </a:r>
            <a:br>
              <a:rPr lang="da-DK" dirty="0"/>
            </a:br>
            <a:r>
              <a:rPr lang="da-DK" dirty="0"/>
              <a:t>Sammenfatning </a:t>
            </a:r>
          </a:p>
        </p:txBody>
      </p:sp>
      <p:sp>
        <p:nvSpPr>
          <p:cNvPr id="3" name="Pladsholder til indhold 2">
            <a:extLst>
              <a:ext uri="{FF2B5EF4-FFF2-40B4-BE49-F238E27FC236}">
                <a16:creationId xmlns:a16="http://schemas.microsoft.com/office/drawing/2014/main" id="{98F9C8B6-4398-ED49-8C14-66C49DDD8F5D}"/>
              </a:ext>
            </a:extLst>
          </p:cNvPr>
          <p:cNvSpPr>
            <a:spLocks noGrp="1"/>
          </p:cNvSpPr>
          <p:nvPr>
            <p:ph idx="1"/>
          </p:nvPr>
        </p:nvSpPr>
        <p:spPr/>
        <p:txBody>
          <a:bodyPr>
            <a:normAutofit fontScale="92500" lnSpcReduction="10000"/>
          </a:bodyPr>
          <a:lstStyle/>
          <a:p>
            <a:r>
              <a:rPr lang="da-DK" dirty="0"/>
              <a:t>De deltidsansatte skal være i sammenlignelig position for at kunne sammenligne</a:t>
            </a:r>
          </a:p>
          <a:p>
            <a:r>
              <a:rPr lang="da-DK" dirty="0"/>
              <a:t>Karens skal være ens, derimod uklarhed for så vidt angår anciennitetsbestemte tillæg</a:t>
            </a:r>
          </a:p>
          <a:p>
            <a:r>
              <a:rPr lang="da-DK" dirty="0"/>
              <a:t>Kravet til begrundelse i ligestillings- og deltidssager </a:t>
            </a:r>
            <a:r>
              <a:rPr lang="da-DK"/>
              <a:t>i princippet </a:t>
            </a:r>
            <a:r>
              <a:rPr lang="da-DK" dirty="0"/>
              <a:t>det samme</a:t>
            </a:r>
          </a:p>
          <a:p>
            <a:r>
              <a:rPr lang="da-DK" dirty="0"/>
              <a:t>De deltidsansatte har krav på samme løn for aftalt arbejdstid</a:t>
            </a:r>
          </a:p>
          <a:p>
            <a:r>
              <a:rPr lang="da-DK" dirty="0"/>
              <a:t>De deltidsansattes løn for mellemtid må ikke være lavere end fuldtidsansatte – det gælder alle løndele, sag 300/06 </a:t>
            </a:r>
            <a:r>
              <a:rPr lang="da-DK" dirty="0" err="1"/>
              <a:t>Voß</a:t>
            </a:r>
            <a:endParaRPr lang="da-DK" dirty="0"/>
          </a:p>
          <a:p>
            <a:r>
              <a:rPr lang="da-DK" dirty="0"/>
              <a:t>Måske kan de deltidsansatte endog kræve overtidsbetaling allerede for mellemtiden.</a:t>
            </a:r>
          </a:p>
        </p:txBody>
      </p:sp>
    </p:spTree>
    <p:extLst>
      <p:ext uri="{BB962C8B-B14F-4D97-AF65-F5344CB8AC3E}">
        <p14:creationId xmlns:p14="http://schemas.microsoft.com/office/powerpoint/2010/main" val="1759841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rkel-projektet - The Danish Morel Project">
            <a:extLst>
              <a:ext uri="{FF2B5EF4-FFF2-40B4-BE49-F238E27FC236}">
                <a16:creationId xmlns:a16="http://schemas.microsoft.com/office/drawing/2014/main" id="{5E8D1D78-C455-C218-0C6E-E440DD669CF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9477" b="947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49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5299EF-5A23-375E-DA36-9773C88B2EEB}"/>
              </a:ext>
            </a:extLst>
          </p:cNvPr>
          <p:cNvSpPr>
            <a:spLocks noGrp="1"/>
          </p:cNvSpPr>
          <p:nvPr>
            <p:ph type="title"/>
          </p:nvPr>
        </p:nvSpPr>
        <p:spPr/>
        <p:txBody>
          <a:bodyPr/>
          <a:lstStyle/>
          <a:p>
            <a:r>
              <a:rPr lang="da-DK" dirty="0"/>
              <a:t>Deltid ændring af arbejdstid</a:t>
            </a:r>
          </a:p>
        </p:txBody>
      </p:sp>
      <p:sp>
        <p:nvSpPr>
          <p:cNvPr id="3" name="Pladsholder til indhold 2">
            <a:extLst>
              <a:ext uri="{FF2B5EF4-FFF2-40B4-BE49-F238E27FC236}">
                <a16:creationId xmlns:a16="http://schemas.microsoft.com/office/drawing/2014/main" id="{C64B1261-1D7F-39C2-58E9-4107D5E854D9}"/>
              </a:ext>
            </a:extLst>
          </p:cNvPr>
          <p:cNvSpPr>
            <a:spLocks noGrp="1"/>
          </p:cNvSpPr>
          <p:nvPr>
            <p:ph idx="1"/>
          </p:nvPr>
        </p:nvSpPr>
        <p:spPr/>
        <p:txBody>
          <a:bodyPr>
            <a:normAutofit lnSpcReduction="10000"/>
          </a:bodyPr>
          <a:lstStyle/>
          <a:p>
            <a:pPr marL="0" indent="0">
              <a:buNone/>
            </a:pPr>
            <a:r>
              <a:rPr lang="da-DK" sz="1800" dirty="0">
                <a:effectLst/>
                <a:ea typeface="Calibri" panose="020F0502020204030204" pitchFamily="34" charset="0"/>
                <a:cs typeface="Times New Roman" panose="02020603050405020304" pitchFamily="18" charset="0"/>
              </a:rPr>
              <a:t>C-221/13, Teresa </a:t>
            </a:r>
            <a:r>
              <a:rPr lang="da-DK" sz="1800" dirty="0" err="1">
                <a:effectLst/>
                <a:ea typeface="Calibri" panose="020F0502020204030204" pitchFamily="34" charset="0"/>
                <a:cs typeface="Times New Roman" panose="02020603050405020304" pitchFamily="18" charset="0"/>
              </a:rPr>
              <a:t>Mascellani</a:t>
            </a:r>
            <a:endParaRPr lang="da-DK" sz="1800" dirty="0">
              <a:effectLst/>
              <a:ea typeface="Calibri" panose="020F0502020204030204" pitchFamily="34" charset="0"/>
              <a:cs typeface="Times New Roman" panose="02020603050405020304" pitchFamily="18" charset="0"/>
            </a:endParaRPr>
          </a:p>
          <a:p>
            <a:pPr marL="0" indent="0">
              <a:buNone/>
            </a:pPr>
            <a:r>
              <a:rPr lang="da-DK" dirty="0">
                <a:ea typeface="Calibri" panose="020F0502020204030204" pitchFamily="34" charset="0"/>
                <a:cs typeface="Times New Roman" panose="02020603050405020304" pitchFamily="18" charset="0"/>
              </a:rPr>
              <a:t>Præmis 27: </a:t>
            </a:r>
            <a:r>
              <a:rPr lang="da-DK" i="1" dirty="0">
                <a:ea typeface="Calibri" panose="020F0502020204030204" pitchFamily="34" charset="0"/>
                <a:cs typeface="Times New Roman" panose="02020603050405020304" pitchFamily="18" charset="0"/>
              </a:rPr>
              <a:t>”I den foreliggende sag skal det fastslås, således som generaladvokaten har anført i punkt 51 i forslaget til afgørelse, at en situation, hvor en </a:t>
            </a:r>
            <a:r>
              <a:rPr lang="da-DK" b="1" i="1" dirty="0">
                <a:ea typeface="Calibri" panose="020F0502020204030204" pitchFamily="34" charset="0"/>
                <a:cs typeface="Times New Roman" panose="02020603050405020304" pitchFamily="18" charset="0"/>
              </a:rPr>
              <a:t>deltidsansættelseskontrakt ændres til en fuldtidsansættelseskontrakt </a:t>
            </a:r>
            <a:r>
              <a:rPr lang="da-DK" i="1" dirty="0">
                <a:ea typeface="Calibri" panose="020F0502020204030204" pitchFamily="34" charset="0"/>
                <a:cs typeface="Times New Roman" panose="02020603050405020304" pitchFamily="18" charset="0"/>
              </a:rPr>
              <a:t>uden den pågældende arbejdstagers samtykke, og en situation, hvor en arbejdstager må se sin fuldtidsansættelseskontrakt blive ændret til en deltidsansættelseskontrakt mod sin vilje, </a:t>
            </a:r>
            <a:r>
              <a:rPr lang="da-DK" b="1" i="1" dirty="0">
                <a:ea typeface="Calibri" panose="020F0502020204030204" pitchFamily="34" charset="0"/>
                <a:cs typeface="Times New Roman" panose="02020603050405020304" pitchFamily="18" charset="0"/>
              </a:rPr>
              <a:t>ikke kan anses for at være sammenlignelige </a:t>
            </a:r>
            <a:r>
              <a:rPr lang="da-DK" i="1" dirty="0">
                <a:ea typeface="Calibri" panose="020F0502020204030204" pitchFamily="34" charset="0"/>
                <a:cs typeface="Times New Roman" panose="02020603050405020304" pitchFamily="18" charset="0"/>
              </a:rPr>
              <a:t>situationer, idet nedsættelsen af arbejdstiden ikke fører samme konsekvenser med sig som en forhøjelse, navnlig med hensyn til arbejdstagerens løn, der udgør modydelsen for det udførte arbejde.”</a:t>
            </a:r>
            <a:endParaRPr lang="da-DK" i="1" dirty="0">
              <a:effectLst/>
              <a:ea typeface="Calibri" panose="020F0502020204030204" pitchFamily="34" charset="0"/>
              <a:cs typeface="Times New Roman" panose="02020603050405020304" pitchFamily="18" charset="0"/>
            </a:endParaRPr>
          </a:p>
          <a:p>
            <a:pPr marL="0" indent="0">
              <a:buNone/>
            </a:pPr>
            <a:endParaRPr lang="da-DK" dirty="0"/>
          </a:p>
        </p:txBody>
      </p:sp>
    </p:spTree>
    <p:extLst>
      <p:ext uri="{BB962C8B-B14F-4D97-AF65-F5344CB8AC3E}">
        <p14:creationId xmlns:p14="http://schemas.microsoft.com/office/powerpoint/2010/main" val="202180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BE817-087A-C930-8013-C81B7D24D629}"/>
              </a:ext>
            </a:extLst>
          </p:cNvPr>
          <p:cNvSpPr>
            <a:spLocks noGrp="1"/>
          </p:cNvSpPr>
          <p:nvPr>
            <p:ph type="title"/>
          </p:nvPr>
        </p:nvSpPr>
        <p:spPr/>
        <p:txBody>
          <a:bodyPr/>
          <a:lstStyle/>
          <a:p>
            <a:r>
              <a:rPr lang="da-DK" dirty="0"/>
              <a:t>Deltid ændring af arbejdstid</a:t>
            </a:r>
            <a:br>
              <a:rPr lang="da-DK" dirty="0"/>
            </a:br>
            <a:r>
              <a:rPr lang="da-DK" dirty="0"/>
              <a:t>Dansk retspraksis</a:t>
            </a:r>
          </a:p>
        </p:txBody>
      </p:sp>
      <p:sp>
        <p:nvSpPr>
          <p:cNvPr id="3" name="Pladsholder til indhold 2">
            <a:extLst>
              <a:ext uri="{FF2B5EF4-FFF2-40B4-BE49-F238E27FC236}">
                <a16:creationId xmlns:a16="http://schemas.microsoft.com/office/drawing/2014/main" id="{4C419385-BCB5-3B68-7E51-6A5C037B522A}"/>
              </a:ext>
            </a:extLst>
          </p:cNvPr>
          <p:cNvSpPr>
            <a:spLocks noGrp="1"/>
          </p:cNvSpPr>
          <p:nvPr>
            <p:ph idx="1"/>
          </p:nvPr>
        </p:nvSpPr>
        <p:spPr/>
        <p:txBody>
          <a:bodyPr>
            <a:normAutofit lnSpcReduction="10000"/>
          </a:bodyPr>
          <a:lstStyle/>
          <a:p>
            <a:r>
              <a:rPr lang="da-DK" dirty="0"/>
              <a:t>Højesterets dom af 16. maj 2006, U2006.2364H Arbejdsgiver havde ud fra en sagligt skøn over behovet for arbejdskraft varslet en sekretær ned fra 35 til 20 timer.</a:t>
            </a:r>
          </a:p>
          <a:p>
            <a:r>
              <a:rPr lang="da-DK" dirty="0"/>
              <a:t>Højesterets dom af 29. juni 2012, U2012.3063H, Deltidsloven gælder også situationer, hvor arbejdstager siger nej tak til at gå på fuld tid. Det var ikke bevist, at man ikke kunne have løst problemet ved at ansætte endnu en deltidsansat, hvorfor opsigelsen var usaglig. Godtgørelse 3. </a:t>
            </a:r>
            <a:r>
              <a:rPr lang="da-DK" dirty="0" err="1"/>
              <a:t>mdr</a:t>
            </a:r>
            <a:r>
              <a:rPr lang="da-DK" dirty="0"/>
              <a:t> løn</a:t>
            </a:r>
          </a:p>
          <a:p>
            <a:r>
              <a:rPr lang="da-DK" dirty="0"/>
              <a:t>Østre Landsret 21. oktober 2020. Arbejdstager fik ikke tid til at tage stilling til om hun ville gå ned i tide inden hun blev sagt op. 3 mdr. løn i godtgørelse.</a:t>
            </a:r>
          </a:p>
          <a:p>
            <a:endParaRPr lang="da-DK" dirty="0"/>
          </a:p>
          <a:p>
            <a:endParaRPr lang="da-DK" dirty="0"/>
          </a:p>
        </p:txBody>
      </p:sp>
    </p:spTree>
    <p:extLst>
      <p:ext uri="{BB962C8B-B14F-4D97-AF65-F5344CB8AC3E}">
        <p14:creationId xmlns:p14="http://schemas.microsoft.com/office/powerpoint/2010/main" val="790456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3AFB46-C378-0080-9807-2860DD2BCC7E}"/>
              </a:ext>
            </a:extLst>
          </p:cNvPr>
          <p:cNvSpPr>
            <a:spLocks noGrp="1"/>
          </p:cNvSpPr>
          <p:nvPr>
            <p:ph type="title"/>
          </p:nvPr>
        </p:nvSpPr>
        <p:spPr/>
        <p:txBody>
          <a:bodyPr/>
          <a:lstStyle/>
          <a:p>
            <a:r>
              <a:rPr lang="da-DK" dirty="0"/>
              <a:t>Deltid ændring af arbejdstid II</a:t>
            </a:r>
          </a:p>
        </p:txBody>
      </p:sp>
      <p:sp>
        <p:nvSpPr>
          <p:cNvPr id="3" name="Pladsholder til indhold 2">
            <a:extLst>
              <a:ext uri="{FF2B5EF4-FFF2-40B4-BE49-F238E27FC236}">
                <a16:creationId xmlns:a16="http://schemas.microsoft.com/office/drawing/2014/main" id="{1BBAA9AA-0176-05DE-3DF2-65BA54CAC8E1}"/>
              </a:ext>
            </a:extLst>
          </p:cNvPr>
          <p:cNvSpPr>
            <a:spLocks noGrp="1"/>
          </p:cNvSpPr>
          <p:nvPr>
            <p:ph idx="1"/>
          </p:nvPr>
        </p:nvSpPr>
        <p:spPr/>
        <p:txBody>
          <a:bodyPr>
            <a:normAutofit lnSpcReduction="10000"/>
          </a:bodyPr>
          <a:lstStyle/>
          <a:p>
            <a:r>
              <a:rPr lang="da-DK" dirty="0"/>
              <a:t>Permanent ændring af arbejdstid væsentlighedsvurderes hvad end det er opad eller nedad.</a:t>
            </a:r>
          </a:p>
          <a:p>
            <a:r>
              <a:rPr lang="da-DK" dirty="0"/>
              <a:t>Saglighedsvurdering minder om vurderingen efter hovedaftalen / funktionærlovens § 2b se også ØL 2. december 2005 &amp; FV 8. dec. 2020</a:t>
            </a:r>
          </a:p>
          <a:p>
            <a:r>
              <a:rPr lang="da-DK" dirty="0"/>
              <a:t>Godtgørelsesniveauet ligger måske lidt over § 2b</a:t>
            </a:r>
          </a:p>
          <a:p>
            <a:r>
              <a:rPr lang="da-DK" dirty="0"/>
              <a:t>Deltidsloven vil have selvstændig betydning, hvis anciennitetskrav i andre saglighedsbestemmelser ikke er overholdt</a:t>
            </a:r>
          </a:p>
          <a:p>
            <a:r>
              <a:rPr lang="da-DK" dirty="0"/>
              <a:t>Det er muligt, at der tages større hensyn til arbejdstagers begrundelse for at være på deltid ved bedømmelse efter deltidsloven</a:t>
            </a:r>
          </a:p>
        </p:txBody>
      </p:sp>
    </p:spTree>
    <p:extLst>
      <p:ext uri="{BB962C8B-B14F-4D97-AF65-F5344CB8AC3E}">
        <p14:creationId xmlns:p14="http://schemas.microsoft.com/office/powerpoint/2010/main" val="3965312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491176-505B-0D1D-6897-9E1F7D2D6C6A}"/>
              </a:ext>
            </a:extLst>
          </p:cNvPr>
          <p:cNvSpPr>
            <a:spLocks noGrp="1"/>
          </p:cNvSpPr>
          <p:nvPr>
            <p:ph type="title"/>
          </p:nvPr>
        </p:nvSpPr>
        <p:spPr/>
        <p:txBody>
          <a:bodyPr/>
          <a:lstStyle/>
          <a:p>
            <a:r>
              <a:rPr lang="da-DK" dirty="0"/>
              <a:t>Ret til at bede om ændring	</a:t>
            </a:r>
          </a:p>
        </p:txBody>
      </p:sp>
      <p:sp>
        <p:nvSpPr>
          <p:cNvPr id="3" name="Pladsholder til indhold 2">
            <a:extLst>
              <a:ext uri="{FF2B5EF4-FFF2-40B4-BE49-F238E27FC236}">
                <a16:creationId xmlns:a16="http://schemas.microsoft.com/office/drawing/2014/main" id="{B1F2092B-82DB-5DCC-8DFA-5F582DBC84A2}"/>
              </a:ext>
            </a:extLst>
          </p:cNvPr>
          <p:cNvSpPr>
            <a:spLocks noGrp="1"/>
          </p:cNvSpPr>
          <p:nvPr>
            <p:ph idx="1"/>
          </p:nvPr>
        </p:nvSpPr>
        <p:spPr/>
        <p:txBody>
          <a:bodyPr>
            <a:normAutofit fontScale="85000" lnSpcReduction="10000"/>
          </a:bodyPr>
          <a:lstStyle/>
          <a:p>
            <a:r>
              <a:rPr lang="da-DK" sz="2600" dirty="0"/>
              <a:t>Ligebehandlingsloven</a:t>
            </a:r>
          </a:p>
          <a:p>
            <a:r>
              <a:rPr lang="da-DK" sz="2600" b="0" i="1" dirty="0">
                <a:solidFill>
                  <a:srgbClr val="000000"/>
                </a:solidFill>
                <a:effectLst/>
                <a:latin typeface="Arial" panose="020B0604020202020204" pitchFamily="34" charset="0"/>
              </a:rPr>
              <a:t>  Stk. 2.</a:t>
            </a:r>
            <a:r>
              <a:rPr lang="da-DK" sz="2600" b="0" i="0" dirty="0">
                <a:solidFill>
                  <a:srgbClr val="000000"/>
                </a:solidFill>
                <a:effectLst/>
                <a:latin typeface="Arial" panose="020B0604020202020204" pitchFamily="34" charset="0"/>
              </a:rPr>
              <a:t> En lønmodtager med et eller flere børn under 9 år kan skriftligt anmode arbejdsgiveren om ændrede arbejdstider eller -mønstre i en nærmere angivet periode. Lønmodtageren har ret til at anmode om at vende tilbage til den oprindelige arbejdstid eller det oprindelige arbejdsmønster inden udløbet af den aftalte periode, hvis ændrede omstændigheder berettiger dette.</a:t>
            </a:r>
          </a:p>
          <a:p>
            <a:r>
              <a:rPr lang="da-DK" sz="2600" b="0" i="0" dirty="0">
                <a:solidFill>
                  <a:srgbClr val="000000"/>
                </a:solidFill>
                <a:effectLst/>
                <a:latin typeface="Arial" panose="020B0604020202020204" pitchFamily="34" charset="0"/>
              </a:rPr>
              <a:t> Arbejdsgiveren skal overveje og besvare lønmodtagerens anmodninger inden for et rimeligt tidsrum under hensyn til både arbejdsgiverens og lønmodtagerens behov. </a:t>
            </a:r>
          </a:p>
          <a:p>
            <a:r>
              <a:rPr lang="da-DK" sz="2600" b="0" i="0" dirty="0">
                <a:solidFill>
                  <a:srgbClr val="000000"/>
                </a:solidFill>
                <a:effectLst/>
                <a:latin typeface="Arial" panose="020B0604020202020204" pitchFamily="34" charset="0"/>
              </a:rPr>
              <a:t>Arbejdsgiveren skal begrunde afslag på lønmodtagerens anmodninger.</a:t>
            </a:r>
            <a:br>
              <a:rPr lang="da-DK" dirty="0"/>
            </a:br>
            <a:r>
              <a:rPr lang="da-DK" b="0" i="1" dirty="0">
                <a:solidFill>
                  <a:srgbClr val="000000"/>
                </a:solidFill>
                <a:effectLst/>
                <a:latin typeface="Arial" panose="020B0604020202020204" pitchFamily="34" charset="0"/>
              </a:rPr>
              <a:t> </a:t>
            </a:r>
            <a:endParaRPr lang="da-DK" dirty="0"/>
          </a:p>
        </p:txBody>
      </p:sp>
    </p:spTree>
    <p:extLst>
      <p:ext uri="{BB962C8B-B14F-4D97-AF65-F5344CB8AC3E}">
        <p14:creationId xmlns:p14="http://schemas.microsoft.com/office/powerpoint/2010/main" val="3187046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919287-B420-B358-88DD-74D8FFEADD27}"/>
              </a:ext>
            </a:extLst>
          </p:cNvPr>
          <p:cNvSpPr>
            <a:spLocks noGrp="1"/>
          </p:cNvSpPr>
          <p:nvPr>
            <p:ph type="title"/>
          </p:nvPr>
        </p:nvSpPr>
        <p:spPr/>
        <p:txBody>
          <a:bodyPr/>
          <a:lstStyle/>
          <a:p>
            <a:r>
              <a:rPr lang="da-DK" dirty="0"/>
              <a:t>Ret til at bede om ændring</a:t>
            </a:r>
          </a:p>
        </p:txBody>
      </p:sp>
      <p:sp>
        <p:nvSpPr>
          <p:cNvPr id="3" name="Pladsholder til indhold 2">
            <a:extLst>
              <a:ext uri="{FF2B5EF4-FFF2-40B4-BE49-F238E27FC236}">
                <a16:creationId xmlns:a16="http://schemas.microsoft.com/office/drawing/2014/main" id="{199625ED-BCC3-D94F-88E1-B651A4547012}"/>
              </a:ext>
            </a:extLst>
          </p:cNvPr>
          <p:cNvSpPr>
            <a:spLocks noGrp="1"/>
          </p:cNvSpPr>
          <p:nvPr>
            <p:ph idx="1"/>
          </p:nvPr>
        </p:nvSpPr>
        <p:spPr/>
        <p:txBody>
          <a:bodyPr>
            <a:normAutofit lnSpcReduction="10000"/>
          </a:bodyPr>
          <a:lstStyle/>
          <a:p>
            <a:r>
              <a:rPr lang="da-DK" b="1" dirty="0">
                <a:solidFill>
                  <a:srgbClr val="000000"/>
                </a:solidFill>
                <a:latin typeface="Arial" panose="020B0604020202020204" pitchFamily="34" charset="0"/>
              </a:rPr>
              <a:t>§ 8 a, stk. 3</a:t>
            </a:r>
            <a:endParaRPr lang="da-DK" dirty="0">
              <a:solidFill>
                <a:srgbClr val="000000"/>
              </a:solidFill>
              <a:latin typeface="Arial" panose="020B0604020202020204" pitchFamily="34" charset="0"/>
            </a:endParaRPr>
          </a:p>
          <a:p>
            <a:r>
              <a:rPr lang="da-DK" b="0" i="1" dirty="0">
                <a:solidFill>
                  <a:srgbClr val="000000"/>
                </a:solidFill>
                <a:effectLst/>
                <a:latin typeface="Arial" panose="020B0604020202020204" pitchFamily="34" charset="0"/>
              </a:rPr>
              <a:t>  Stk. 3.</a:t>
            </a:r>
            <a:r>
              <a:rPr lang="da-DK" b="0" i="0" dirty="0">
                <a:solidFill>
                  <a:srgbClr val="000000"/>
                </a:solidFill>
                <a:effectLst/>
                <a:latin typeface="Arial" panose="020B0604020202020204" pitchFamily="34" charset="0"/>
              </a:rPr>
              <a:t> Retten til at anmode arbejdsgiveren om ændrede arbejdstider eller -mønstre i stk. 2 omfatter også lønmodtagere, som er sociale forældre, jf. barselslovens </a:t>
            </a:r>
            <a:r>
              <a:rPr lang="da-DK" b="0" i="0" dirty="0">
                <a:solidFill>
                  <a:srgbClr val="005AFF"/>
                </a:solidFill>
                <a:effectLst/>
                <a:latin typeface="Arial" panose="020B0604020202020204" pitchFamily="34" charset="0"/>
                <a:hlinkClick r:id="rId2"/>
              </a:rPr>
              <a:t>§ 23 a</a:t>
            </a:r>
            <a:r>
              <a:rPr lang="da-DK" b="0" i="0" dirty="0">
                <a:solidFill>
                  <a:srgbClr val="000000"/>
                </a:solidFill>
                <a:effectLst/>
                <a:latin typeface="Arial" panose="020B0604020202020204" pitchFamily="34" charset="0"/>
              </a:rPr>
              <a:t>, stk. 3, med et eller flere børn under 9 år.</a:t>
            </a:r>
            <a:endParaRPr lang="da-DK" b="1" i="0" dirty="0">
              <a:solidFill>
                <a:srgbClr val="000000"/>
              </a:solidFill>
              <a:effectLst/>
              <a:latin typeface="Arial" panose="020B0604020202020204" pitchFamily="34" charset="0"/>
            </a:endParaRPr>
          </a:p>
          <a:p>
            <a:r>
              <a:rPr lang="da-DK" b="1" i="0" dirty="0">
                <a:solidFill>
                  <a:srgbClr val="000000"/>
                </a:solidFill>
                <a:effectLst/>
                <a:latin typeface="Arial" panose="020B0604020202020204" pitchFamily="34" charset="0"/>
              </a:rPr>
              <a:t>§ 9.</a:t>
            </a:r>
            <a:r>
              <a:rPr lang="da-DK" b="0" i="0" dirty="0">
                <a:solidFill>
                  <a:srgbClr val="000000"/>
                </a:solidFill>
                <a:effectLst/>
                <a:latin typeface="Arial" panose="020B0604020202020204" pitchFamily="34" charset="0"/>
              </a:rPr>
              <a:t> En arbejdsgiver må ikke afskedige en lønmodtager eller udsætte denne for anden mindre gunstig behandling, fordi denne har fremsat … eller har fremsat anmodning om ændringer efter denne lovs </a:t>
            </a:r>
            <a:r>
              <a:rPr lang="da-DK" b="0" i="0" dirty="0">
                <a:solidFill>
                  <a:srgbClr val="005AFF"/>
                </a:solidFill>
                <a:effectLst/>
                <a:latin typeface="Arial" panose="020B0604020202020204" pitchFamily="34" charset="0"/>
                <a:hlinkClick r:id="rId3"/>
              </a:rPr>
              <a:t>§ 8 a</a:t>
            </a:r>
            <a:r>
              <a:rPr lang="da-DK" b="0" i="0" dirty="0">
                <a:solidFill>
                  <a:srgbClr val="000000"/>
                </a:solidFill>
                <a:effectLst/>
                <a:latin typeface="Arial" panose="020B0604020202020204" pitchFamily="34" charset="0"/>
              </a:rPr>
              <a:t>, stk. 2  …</a:t>
            </a:r>
          </a:p>
          <a:p>
            <a:r>
              <a:rPr lang="da-DK" dirty="0"/>
              <a:t>Bestemmelsen er ikke nævnt i § 16 a.</a:t>
            </a:r>
          </a:p>
        </p:txBody>
      </p:sp>
    </p:spTree>
    <p:extLst>
      <p:ext uri="{BB962C8B-B14F-4D97-AF65-F5344CB8AC3E}">
        <p14:creationId xmlns:p14="http://schemas.microsoft.com/office/powerpoint/2010/main" val="1603116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52EA02-F1FB-A44E-9493-D3F24B941EC1}"/>
              </a:ext>
            </a:extLst>
          </p:cNvPr>
          <p:cNvSpPr>
            <a:spLocks noGrp="1"/>
          </p:cNvSpPr>
          <p:nvPr>
            <p:ph type="title"/>
          </p:nvPr>
        </p:nvSpPr>
        <p:spPr/>
        <p:txBody>
          <a:bodyPr/>
          <a:lstStyle/>
          <a:p>
            <a:r>
              <a:rPr lang="da-DK" dirty="0"/>
              <a:t>Nul-time kontrakter</a:t>
            </a:r>
          </a:p>
        </p:txBody>
      </p:sp>
      <p:sp>
        <p:nvSpPr>
          <p:cNvPr id="3" name="Pladsholder til indhold 2">
            <a:extLst>
              <a:ext uri="{FF2B5EF4-FFF2-40B4-BE49-F238E27FC236}">
                <a16:creationId xmlns:a16="http://schemas.microsoft.com/office/drawing/2014/main" id="{DE917B8E-FBBA-09B1-7F49-69A2579D87E4}"/>
              </a:ext>
            </a:extLst>
          </p:cNvPr>
          <p:cNvSpPr>
            <a:spLocks noGrp="1"/>
          </p:cNvSpPr>
          <p:nvPr>
            <p:ph idx="1"/>
          </p:nvPr>
        </p:nvSpPr>
        <p:spPr/>
        <p:txBody>
          <a:bodyPr/>
          <a:lstStyle/>
          <a:p>
            <a:r>
              <a:rPr lang="da-DK" dirty="0"/>
              <a:t>Ansat eller selvstændig?</a:t>
            </a:r>
          </a:p>
          <a:p>
            <a:r>
              <a:rPr lang="da-DK" dirty="0"/>
              <a:t>Pligtig at møde, eller frivilligt?</a:t>
            </a:r>
          </a:p>
          <a:p>
            <a:r>
              <a:rPr lang="da-DK" dirty="0"/>
              <a:t>Nultimerskontrakt er omfattet af deltidsloven C-313/02, Nicole </a:t>
            </a:r>
            <a:r>
              <a:rPr lang="da-DK" dirty="0" err="1"/>
              <a:t>Wippel</a:t>
            </a:r>
            <a:endParaRPr lang="da-DK" dirty="0"/>
          </a:p>
          <a:p>
            <a:r>
              <a:rPr lang="da-DK" dirty="0"/>
              <a:t>Ansatte med nul-time kontrakter er reguleret i Lov om ansættelsesbeviser og visse arbejdsvilkår §§ 8-10</a:t>
            </a:r>
          </a:p>
          <a:p>
            <a:r>
              <a:rPr lang="da-DK" dirty="0"/>
              <a:t>Ansættelsesbevis skal afspejle den normale arbejdstid, jf. Østre Landsrets dom af 23. november 2021</a:t>
            </a:r>
          </a:p>
          <a:p>
            <a:r>
              <a:rPr lang="da-DK" dirty="0"/>
              <a:t>Kan være overenskomststridige</a:t>
            </a:r>
          </a:p>
        </p:txBody>
      </p:sp>
    </p:spTree>
    <p:extLst>
      <p:ext uri="{BB962C8B-B14F-4D97-AF65-F5344CB8AC3E}">
        <p14:creationId xmlns:p14="http://schemas.microsoft.com/office/powerpoint/2010/main" val="368966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2E3813-CD33-15CE-D620-A456167C0C05}"/>
              </a:ext>
            </a:extLst>
          </p:cNvPr>
          <p:cNvSpPr>
            <a:spLocks noGrp="1"/>
          </p:cNvSpPr>
          <p:nvPr>
            <p:ph type="title"/>
          </p:nvPr>
        </p:nvSpPr>
        <p:spPr/>
        <p:txBody>
          <a:bodyPr/>
          <a:lstStyle/>
          <a:p>
            <a:r>
              <a:rPr lang="da-DK" dirty="0"/>
              <a:t>Ansættelsesbevisloven</a:t>
            </a:r>
          </a:p>
        </p:txBody>
      </p:sp>
      <p:sp>
        <p:nvSpPr>
          <p:cNvPr id="3" name="Pladsholder til indhold 2">
            <a:extLst>
              <a:ext uri="{FF2B5EF4-FFF2-40B4-BE49-F238E27FC236}">
                <a16:creationId xmlns:a16="http://schemas.microsoft.com/office/drawing/2014/main" id="{04694A98-C075-33AB-3DA0-132BC1F7FB36}"/>
              </a:ext>
            </a:extLst>
          </p:cNvPr>
          <p:cNvSpPr>
            <a:spLocks noGrp="1"/>
          </p:cNvSpPr>
          <p:nvPr>
            <p:ph idx="1"/>
          </p:nvPr>
        </p:nvSpPr>
        <p:spPr/>
        <p:txBody>
          <a:bodyPr>
            <a:normAutofit fontScale="47500" lnSpcReduction="20000"/>
          </a:bodyPr>
          <a:lstStyle/>
          <a:p>
            <a:r>
              <a:rPr lang="da-DK" sz="4400" dirty="0"/>
              <a:t>§ 3, </a:t>
            </a:r>
            <a:r>
              <a:rPr lang="da-DK" sz="4400" b="0" i="1" dirty="0">
                <a:solidFill>
                  <a:srgbClr val="212529"/>
                </a:solidFill>
                <a:effectLst/>
              </a:rPr>
              <a:t>Stk. 2.</a:t>
            </a:r>
            <a:r>
              <a:rPr lang="da-DK" sz="4400" b="0" i="0" dirty="0">
                <a:solidFill>
                  <a:srgbClr val="212529"/>
                </a:solidFill>
                <a:effectLst/>
              </a:rPr>
              <a:t> Arbejdsgiverens oplysningspligt omfatter mindst følgende oplysninger:</a:t>
            </a:r>
          </a:p>
          <a:p>
            <a:pPr marL="0" indent="0">
              <a:buNone/>
            </a:pPr>
            <a:r>
              <a:rPr lang="da-DK" sz="4400" dirty="0">
                <a:solidFill>
                  <a:srgbClr val="212529"/>
                </a:solidFill>
              </a:rPr>
              <a:t>…</a:t>
            </a:r>
            <a:endParaRPr lang="da-DK" sz="4400" b="0" i="0" dirty="0">
              <a:solidFill>
                <a:srgbClr val="212529"/>
              </a:solidFill>
              <a:effectLst/>
            </a:endParaRPr>
          </a:p>
          <a:p>
            <a:pPr marL="177800" algn="l"/>
            <a:r>
              <a:rPr lang="da-DK" sz="4400" b="0" i="0" dirty="0">
                <a:solidFill>
                  <a:srgbClr val="212529"/>
                </a:solidFill>
                <a:effectLst/>
              </a:rPr>
              <a:t>12) Hvis arbejdsmønsteret er helt eller overvejende uforudsigeligt, underretning om</a:t>
            </a:r>
          </a:p>
          <a:p>
            <a:pPr marL="355600" algn="l"/>
            <a:r>
              <a:rPr lang="da-DK" sz="4400" b="0" i="0" dirty="0">
                <a:solidFill>
                  <a:srgbClr val="212529"/>
                </a:solidFill>
                <a:effectLst/>
              </a:rPr>
              <a:t>a) det princip, at tidsplanen for arbejdet er variabel, antallet af garanterede betalte arbejdstimer og betaling for arbejde, som udføres ud over disse garanterede timer,</a:t>
            </a:r>
          </a:p>
          <a:p>
            <a:pPr marL="355600" algn="l"/>
            <a:r>
              <a:rPr lang="da-DK" sz="4400" b="0" i="0" dirty="0">
                <a:solidFill>
                  <a:srgbClr val="212529"/>
                </a:solidFill>
                <a:effectLst/>
              </a:rPr>
              <a:t>b) </a:t>
            </a:r>
            <a:r>
              <a:rPr lang="da-DK" sz="4400" b="1" i="0" dirty="0">
                <a:solidFill>
                  <a:srgbClr val="212529"/>
                </a:solidFill>
                <a:effectLst/>
              </a:rPr>
              <a:t>de referencetimer og -dage, hvor lønmodtageren kan pålægges at arbejde, </a:t>
            </a:r>
            <a:r>
              <a:rPr lang="da-DK" sz="4400" b="0" i="0" dirty="0">
                <a:solidFill>
                  <a:srgbClr val="212529"/>
                </a:solidFill>
                <a:effectLst/>
              </a:rPr>
              <a:t>og</a:t>
            </a:r>
          </a:p>
          <a:p>
            <a:pPr marL="355600" algn="l"/>
            <a:r>
              <a:rPr lang="da-DK" sz="4400" b="0" i="0" dirty="0">
                <a:solidFill>
                  <a:srgbClr val="212529"/>
                </a:solidFill>
                <a:effectLst/>
              </a:rPr>
              <a:t>c) den </a:t>
            </a:r>
            <a:r>
              <a:rPr lang="da-DK" sz="4400" b="1" i="0" dirty="0">
                <a:solidFill>
                  <a:srgbClr val="212529"/>
                </a:solidFill>
                <a:effectLst/>
              </a:rPr>
              <a:t>minimumsvarslingsperiode</a:t>
            </a:r>
            <a:r>
              <a:rPr lang="da-DK" sz="4400" b="0" i="0" dirty="0">
                <a:solidFill>
                  <a:srgbClr val="212529"/>
                </a:solidFill>
                <a:effectLst/>
              </a:rPr>
              <a:t>, som lønmodtageren er berettiget til, før en arbejdsopgave påbegyndes, og en eventuel frist for annullering af arbejdsopgaven.</a:t>
            </a:r>
          </a:p>
          <a:p>
            <a:endParaRPr lang="da-DK" dirty="0"/>
          </a:p>
        </p:txBody>
      </p:sp>
    </p:spTree>
    <p:extLst>
      <p:ext uri="{BB962C8B-B14F-4D97-AF65-F5344CB8AC3E}">
        <p14:creationId xmlns:p14="http://schemas.microsoft.com/office/powerpoint/2010/main" val="3232497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4F7DCC-C048-2306-5C05-92EC9068BBCD}"/>
              </a:ext>
            </a:extLst>
          </p:cNvPr>
          <p:cNvSpPr>
            <a:spLocks noGrp="1"/>
          </p:cNvSpPr>
          <p:nvPr>
            <p:ph type="title"/>
          </p:nvPr>
        </p:nvSpPr>
        <p:spPr/>
        <p:txBody>
          <a:bodyPr/>
          <a:lstStyle/>
          <a:p>
            <a:r>
              <a:rPr lang="da-DK" dirty="0"/>
              <a:t>Ansættelsesbevisloven II</a:t>
            </a:r>
          </a:p>
        </p:txBody>
      </p:sp>
      <p:sp>
        <p:nvSpPr>
          <p:cNvPr id="3" name="Pladsholder til indhold 2">
            <a:extLst>
              <a:ext uri="{FF2B5EF4-FFF2-40B4-BE49-F238E27FC236}">
                <a16:creationId xmlns:a16="http://schemas.microsoft.com/office/drawing/2014/main" id="{6E77DA62-9391-8A98-D816-C0EFF9A94B49}"/>
              </a:ext>
            </a:extLst>
          </p:cNvPr>
          <p:cNvSpPr>
            <a:spLocks noGrp="1"/>
          </p:cNvSpPr>
          <p:nvPr>
            <p:ph idx="1"/>
          </p:nvPr>
        </p:nvSpPr>
        <p:spPr/>
        <p:txBody>
          <a:bodyPr>
            <a:normAutofit fontScale="92500"/>
          </a:bodyPr>
          <a:lstStyle/>
          <a:p>
            <a:pPr indent="152400" algn="l">
              <a:spcBef>
                <a:spcPts val="1000"/>
              </a:spcBef>
            </a:pPr>
            <a:r>
              <a:rPr lang="da-DK" sz="2800" b="1" dirty="0">
                <a:solidFill>
                  <a:srgbClr val="212529"/>
                </a:solidFill>
                <a:effectLst/>
              </a:rPr>
              <a:t>§ 8.</a:t>
            </a:r>
            <a:r>
              <a:rPr lang="da-DK" sz="2800" b="0" dirty="0">
                <a:solidFill>
                  <a:srgbClr val="212529"/>
                </a:solidFill>
                <a:effectLst/>
              </a:rPr>
              <a:t> En arbejdsgiver kan alene pålægge en lønmodtager, hvis arbejdsmønster er helt eller overvejende uforudsigeligt, at arbejde, hvis arbejdet finder sted inden for de forudbestemte referencetimer og referencedage, jf. § 2, nr. 3, og hvis lønmodtageren er blevet varslet om arbejdsopgaven med det varsel, som lønmodtageren har modtaget oplysning om i overensstemmelse med § 3, stk. 2, nr. 12, litra c.</a:t>
            </a:r>
          </a:p>
          <a:p>
            <a:pPr indent="152400" algn="l"/>
            <a:r>
              <a:rPr lang="da-DK" sz="2800" b="0" dirty="0">
                <a:solidFill>
                  <a:srgbClr val="212529"/>
                </a:solidFill>
                <a:effectLst/>
              </a:rPr>
              <a:t>Stk. 2. Er betingelserne i stk. 1 ikke opfyldt, har lønmodtageren ret til at afvise arbejdsopgaven uden negative følger heraf.</a:t>
            </a:r>
          </a:p>
          <a:p>
            <a:endParaRPr lang="da-DK" dirty="0"/>
          </a:p>
        </p:txBody>
      </p:sp>
    </p:spTree>
    <p:extLst>
      <p:ext uri="{BB962C8B-B14F-4D97-AF65-F5344CB8AC3E}">
        <p14:creationId xmlns:p14="http://schemas.microsoft.com/office/powerpoint/2010/main" val="3545980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4B1169-1623-DAD7-BEA1-076405D58B7C}"/>
              </a:ext>
            </a:extLst>
          </p:cNvPr>
          <p:cNvSpPr>
            <a:spLocks noGrp="1"/>
          </p:cNvSpPr>
          <p:nvPr>
            <p:ph type="title"/>
          </p:nvPr>
        </p:nvSpPr>
        <p:spPr/>
        <p:txBody>
          <a:bodyPr/>
          <a:lstStyle/>
          <a:p>
            <a:r>
              <a:rPr lang="da-DK" dirty="0"/>
              <a:t>Ansættelsesbevisloven III</a:t>
            </a:r>
          </a:p>
        </p:txBody>
      </p:sp>
      <p:sp>
        <p:nvSpPr>
          <p:cNvPr id="3" name="Pladsholder til indhold 2">
            <a:extLst>
              <a:ext uri="{FF2B5EF4-FFF2-40B4-BE49-F238E27FC236}">
                <a16:creationId xmlns:a16="http://schemas.microsoft.com/office/drawing/2014/main" id="{A68DACE1-BFE3-21C5-D945-EA15A8B96C09}"/>
              </a:ext>
            </a:extLst>
          </p:cNvPr>
          <p:cNvSpPr>
            <a:spLocks noGrp="1"/>
          </p:cNvSpPr>
          <p:nvPr>
            <p:ph idx="1"/>
          </p:nvPr>
        </p:nvSpPr>
        <p:spPr/>
        <p:txBody>
          <a:bodyPr>
            <a:normAutofit/>
          </a:bodyPr>
          <a:lstStyle/>
          <a:p>
            <a:r>
              <a:rPr lang="da-DK" sz="2800" b="0" i="1" dirty="0">
                <a:solidFill>
                  <a:srgbClr val="212529"/>
                </a:solidFill>
                <a:effectLst/>
              </a:rPr>
              <a:t>Stk. 3.</a:t>
            </a:r>
            <a:r>
              <a:rPr lang="da-DK" sz="2800" b="0" i="0" dirty="0">
                <a:solidFill>
                  <a:srgbClr val="212529"/>
                </a:solidFill>
                <a:effectLst/>
              </a:rPr>
              <a:t> Bliver en arbejdsopgave, der er fastlagt gennem aftale mellem arbejdsgiveren og lønmodtageren, </a:t>
            </a:r>
            <a:r>
              <a:rPr lang="da-DK" sz="2800" b="1" i="0" dirty="0">
                <a:solidFill>
                  <a:srgbClr val="212529"/>
                </a:solidFill>
                <a:effectLst/>
              </a:rPr>
              <a:t>annulleret</a:t>
            </a:r>
            <a:r>
              <a:rPr lang="da-DK" sz="2800" b="0" i="0" dirty="0">
                <a:solidFill>
                  <a:srgbClr val="212529"/>
                </a:solidFill>
                <a:effectLst/>
              </a:rPr>
              <a:t> af arbejdsgiveren efter udløbet af en rimelig frist, skal arbejdsgiveren kompensere lønmodtageren herfor. Kompensationen udmåles på baggrund af de konkrete omstændigheder ved annulleringen af arbejdsopgaven.</a:t>
            </a:r>
            <a:endParaRPr lang="da-DK" sz="2800" dirty="0"/>
          </a:p>
        </p:txBody>
      </p:sp>
    </p:spTree>
    <p:extLst>
      <p:ext uri="{BB962C8B-B14F-4D97-AF65-F5344CB8AC3E}">
        <p14:creationId xmlns:p14="http://schemas.microsoft.com/office/powerpoint/2010/main" val="3543810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3244E-E256-123C-D537-6DDFEE73032D}"/>
              </a:ext>
            </a:extLst>
          </p:cNvPr>
          <p:cNvSpPr>
            <a:spLocks noGrp="1"/>
          </p:cNvSpPr>
          <p:nvPr>
            <p:ph type="title"/>
          </p:nvPr>
        </p:nvSpPr>
        <p:spPr/>
        <p:txBody>
          <a:bodyPr/>
          <a:lstStyle/>
          <a:p>
            <a:r>
              <a:rPr lang="da-DK" dirty="0"/>
              <a:t>Ansættelsesbevisloven</a:t>
            </a:r>
            <a:br>
              <a:rPr lang="da-DK" dirty="0"/>
            </a:br>
            <a:r>
              <a:rPr lang="da-DK" dirty="0"/>
              <a:t>Formodningsregel</a:t>
            </a:r>
          </a:p>
        </p:txBody>
      </p:sp>
      <p:sp>
        <p:nvSpPr>
          <p:cNvPr id="3" name="Pladsholder til indhold 2">
            <a:extLst>
              <a:ext uri="{FF2B5EF4-FFF2-40B4-BE49-F238E27FC236}">
                <a16:creationId xmlns:a16="http://schemas.microsoft.com/office/drawing/2014/main" id="{F9B63D62-8029-81C8-F134-37C58C227ADC}"/>
              </a:ext>
            </a:extLst>
          </p:cNvPr>
          <p:cNvSpPr>
            <a:spLocks noGrp="1"/>
          </p:cNvSpPr>
          <p:nvPr>
            <p:ph idx="1"/>
          </p:nvPr>
        </p:nvSpPr>
        <p:spPr/>
        <p:txBody>
          <a:bodyPr>
            <a:normAutofit/>
          </a:bodyPr>
          <a:lstStyle/>
          <a:p>
            <a:r>
              <a:rPr lang="da-DK" sz="2800" b="1" i="0" dirty="0">
                <a:solidFill>
                  <a:srgbClr val="212529"/>
                </a:solidFill>
                <a:effectLst/>
              </a:rPr>
              <a:t>§ 9.</a:t>
            </a:r>
            <a:r>
              <a:rPr lang="da-DK" sz="2800" b="0" i="0" dirty="0">
                <a:solidFill>
                  <a:srgbClr val="212529"/>
                </a:solidFill>
                <a:effectLst/>
              </a:rPr>
              <a:t> Er en lønmodtager ansat på tilkaldebasis el.lign. ud </a:t>
            </a:r>
            <a:r>
              <a:rPr lang="da-DK" sz="2800" b="1" i="0" dirty="0">
                <a:solidFill>
                  <a:srgbClr val="212529"/>
                </a:solidFill>
                <a:effectLst/>
              </a:rPr>
              <a:t>over 3 måneder</a:t>
            </a:r>
            <a:r>
              <a:rPr lang="da-DK" sz="2800" b="0" i="0" dirty="0">
                <a:solidFill>
                  <a:srgbClr val="212529"/>
                </a:solidFill>
                <a:effectLst/>
              </a:rPr>
              <a:t>, påhviler det arbejdsgiveren at </a:t>
            </a:r>
            <a:r>
              <a:rPr lang="da-DK" sz="2800" b="1" i="0" dirty="0">
                <a:solidFill>
                  <a:srgbClr val="212529"/>
                </a:solidFill>
                <a:effectLst/>
              </a:rPr>
              <a:t>godtgøre</a:t>
            </a:r>
            <a:r>
              <a:rPr lang="da-DK" sz="2800" b="0" i="0" dirty="0">
                <a:solidFill>
                  <a:srgbClr val="212529"/>
                </a:solidFill>
                <a:effectLst/>
              </a:rPr>
              <a:t>, at der ikke er indgået en ansættelsesaftale med et minimumsantal betalte timer svarende til det arbejde, der er udført af lønmodtageren i de seneste 4 uger. Har der i de 4 uger været perioder med fravær, forlænges de 4 uger med en tilsvarende periode uden fravær.</a:t>
            </a:r>
            <a:endParaRPr lang="da-DK" sz="2800" dirty="0"/>
          </a:p>
        </p:txBody>
      </p:sp>
    </p:spTree>
    <p:extLst>
      <p:ext uri="{BB962C8B-B14F-4D97-AF65-F5344CB8AC3E}">
        <p14:creationId xmlns:p14="http://schemas.microsoft.com/office/powerpoint/2010/main" val="1660397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6B9F8-FABD-BF47-3965-437C75CA78A9}"/>
              </a:ext>
            </a:extLst>
          </p:cNvPr>
          <p:cNvSpPr>
            <a:spLocks noGrp="1"/>
          </p:cNvSpPr>
          <p:nvPr>
            <p:ph type="title"/>
          </p:nvPr>
        </p:nvSpPr>
        <p:spPr/>
        <p:txBody>
          <a:bodyPr/>
          <a:lstStyle/>
          <a:p>
            <a:r>
              <a:rPr lang="da-DK" dirty="0"/>
              <a:t>Hovedpunkter</a:t>
            </a:r>
          </a:p>
        </p:txBody>
      </p:sp>
      <p:sp>
        <p:nvSpPr>
          <p:cNvPr id="3" name="Pladsholder til indhold 2">
            <a:extLst>
              <a:ext uri="{FF2B5EF4-FFF2-40B4-BE49-F238E27FC236}">
                <a16:creationId xmlns:a16="http://schemas.microsoft.com/office/drawing/2014/main" id="{8BB3939D-92B7-780F-558C-C9D8FD2BFA56}"/>
              </a:ext>
            </a:extLst>
          </p:cNvPr>
          <p:cNvSpPr>
            <a:spLocks noGrp="1"/>
          </p:cNvSpPr>
          <p:nvPr>
            <p:ph idx="1"/>
          </p:nvPr>
        </p:nvSpPr>
        <p:spPr/>
        <p:txBody>
          <a:bodyPr>
            <a:normAutofit/>
          </a:bodyPr>
          <a:lstStyle/>
          <a:p>
            <a:r>
              <a:rPr lang="da-DK" sz="2800" dirty="0"/>
              <a:t>Indirekte kønsdiskrimination &amp; deltidsdirektivet – mål - samspil</a:t>
            </a:r>
          </a:p>
          <a:p>
            <a:r>
              <a:rPr lang="da-DK" sz="2800" dirty="0"/>
              <a:t>Sammenlignelig situation, hvad skal der til?</a:t>
            </a:r>
          </a:p>
          <a:p>
            <a:r>
              <a:rPr lang="da-DK" sz="2800" dirty="0"/>
              <a:t>Ansættelsesvilkår?</a:t>
            </a:r>
          </a:p>
          <a:p>
            <a:r>
              <a:rPr lang="da-DK" sz="2800" dirty="0"/>
              <a:t>Løn er der tale om forskelsbehandling?</a:t>
            </a:r>
          </a:p>
          <a:p>
            <a:r>
              <a:rPr lang="da-DK" sz="2800" dirty="0"/>
              <a:t>Ændring i timetal – op – ned – afskedigelsesregler</a:t>
            </a:r>
          </a:p>
          <a:p>
            <a:r>
              <a:rPr lang="da-DK" sz="2800" dirty="0"/>
              <a:t>Nultimerskontrakter</a:t>
            </a:r>
          </a:p>
        </p:txBody>
      </p:sp>
    </p:spTree>
    <p:extLst>
      <p:ext uri="{BB962C8B-B14F-4D97-AF65-F5344CB8AC3E}">
        <p14:creationId xmlns:p14="http://schemas.microsoft.com/office/powerpoint/2010/main" val="3582986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EEBDB0E-7B73-ACC0-BBB6-8253D5AE7DE0}"/>
              </a:ext>
            </a:extLst>
          </p:cNvPr>
          <p:cNvSpPr>
            <a:spLocks noGrp="1"/>
          </p:cNvSpPr>
          <p:nvPr>
            <p:ph type="body" sz="quarter" idx="13"/>
          </p:nvPr>
        </p:nvSpPr>
        <p:spPr>
          <a:xfrm>
            <a:off x="301849" y="5599766"/>
            <a:ext cx="11741468" cy="990600"/>
          </a:xfrm>
        </p:spPr>
        <p:txBody>
          <a:bodyPr>
            <a:noAutofit/>
          </a:bodyPr>
          <a:lstStyle/>
          <a:p>
            <a:r>
              <a:rPr lang="da-DK" sz="2800" b="1" dirty="0"/>
              <a:t>Til venstre: Spiselig morkel</a:t>
            </a:r>
          </a:p>
          <a:p>
            <a:r>
              <a:rPr lang="da-DK" sz="2800" b="1" dirty="0"/>
              <a:t>Til Højre: Spiselig stenmorkel, </a:t>
            </a:r>
            <a:r>
              <a:rPr lang="da-DK" sz="2800" b="1" dirty="0">
                <a:solidFill>
                  <a:srgbClr val="FF0000"/>
                </a:solidFill>
              </a:rPr>
              <a:t>meget giftig</a:t>
            </a:r>
            <a:r>
              <a:rPr lang="da-DK" sz="2800" b="1" dirty="0"/>
              <a:t>, men spises af finner?</a:t>
            </a:r>
          </a:p>
        </p:txBody>
      </p:sp>
      <p:pic>
        <p:nvPicPr>
          <p:cNvPr id="2062" name="Picture 14" descr="Ægte Stenmorkel - Shroomi">
            <a:extLst>
              <a:ext uri="{FF2B5EF4-FFF2-40B4-BE49-F238E27FC236}">
                <a16:creationId xmlns:a16="http://schemas.microsoft.com/office/drawing/2014/main" id="{9A84D471-7283-00FC-EBA9-5AE85A9E7DC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2520176" y="651817"/>
            <a:ext cx="7281746" cy="4165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167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C188E1-A233-5841-95BA-D6B91354F38C}"/>
              </a:ext>
            </a:extLst>
          </p:cNvPr>
          <p:cNvSpPr>
            <a:spLocks noGrp="1"/>
          </p:cNvSpPr>
          <p:nvPr>
            <p:ph type="title"/>
          </p:nvPr>
        </p:nvSpPr>
        <p:spPr/>
        <p:txBody>
          <a:bodyPr/>
          <a:lstStyle/>
          <a:p>
            <a:r>
              <a:rPr lang="da-DK" dirty="0"/>
              <a:t>Indirekte kønsdiskrimination I</a:t>
            </a:r>
            <a:br>
              <a:rPr lang="da-DK" dirty="0"/>
            </a:br>
            <a:endParaRPr lang="da-DK" dirty="0"/>
          </a:p>
        </p:txBody>
      </p:sp>
      <p:sp>
        <p:nvSpPr>
          <p:cNvPr id="3" name="Pladsholder til indhold 2">
            <a:extLst>
              <a:ext uri="{FF2B5EF4-FFF2-40B4-BE49-F238E27FC236}">
                <a16:creationId xmlns:a16="http://schemas.microsoft.com/office/drawing/2014/main" id="{BD9471E4-5974-DD6E-7684-C1561795B8CE}"/>
              </a:ext>
            </a:extLst>
          </p:cNvPr>
          <p:cNvSpPr>
            <a:spLocks noGrp="1"/>
          </p:cNvSpPr>
          <p:nvPr>
            <p:ph idx="1"/>
          </p:nvPr>
        </p:nvSpPr>
        <p:spPr/>
        <p:txBody>
          <a:bodyPr>
            <a:normAutofit fontScale="92500" lnSpcReduction="10000"/>
          </a:bodyPr>
          <a:lstStyle/>
          <a:p>
            <a:r>
              <a:rPr lang="da-DK" dirty="0"/>
              <a:t>Sag 170/84 Bilka-</a:t>
            </a:r>
            <a:r>
              <a:rPr lang="da-DK" dirty="0" err="1"/>
              <a:t>Kaufhaus</a:t>
            </a:r>
            <a:r>
              <a:rPr lang="da-DK" dirty="0"/>
              <a:t>, præmis 33</a:t>
            </a:r>
          </a:p>
          <a:p>
            <a:r>
              <a:rPr lang="da-DK" sz="2800" i="1" dirty="0"/>
              <a:t>”</a:t>
            </a:r>
            <a:r>
              <a:rPr lang="da-DK" sz="2800" b="0" i="1" dirty="0">
                <a:solidFill>
                  <a:srgbClr val="333333"/>
                </a:solidFill>
                <a:effectLst/>
              </a:rPr>
              <a:t>Bilka har i sit indlæg gjort gældende, at udelukkelsen af deltidsansatte fra virksomhedens pensionsordning udelukkende har til formål at gøre </a:t>
            </a:r>
            <a:r>
              <a:rPr lang="da-DK" sz="2800" b="1" i="1" dirty="0">
                <a:solidFill>
                  <a:srgbClr val="333333"/>
                </a:solidFill>
                <a:effectLst/>
              </a:rPr>
              <a:t>deltidsbeskæftigelse mindre attraktiv. </a:t>
            </a:r>
            <a:r>
              <a:rPr lang="da-DK" sz="2800" b="0" i="1" dirty="0">
                <a:solidFill>
                  <a:srgbClr val="333333"/>
                </a:solidFill>
                <a:effectLst/>
              </a:rPr>
              <a:t>Bilka har i den forbindelse fremhævet, at deltidsansatte normalt vægrer sig ved at arbejde sidst på eftermiddagen og om lørdagen. For at sikre, at der er et tilstrækkeligt antal ansatte til stede på disse tidspunkter, er det derfor nødvendigt for virksomheden at gøre fuldtidsarbejde mere tiltrækkende end deltidsarbejde ved kun at give fuldtidsansatte adgang til virksomhedens pensionsordning.”</a:t>
            </a:r>
            <a:endParaRPr lang="da-DK" sz="2800" i="1" dirty="0"/>
          </a:p>
        </p:txBody>
      </p:sp>
    </p:spTree>
    <p:extLst>
      <p:ext uri="{BB962C8B-B14F-4D97-AF65-F5344CB8AC3E}">
        <p14:creationId xmlns:p14="http://schemas.microsoft.com/office/powerpoint/2010/main" val="117718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CBE06-0F21-B8DA-7E46-EDAD79623DBA}"/>
              </a:ext>
            </a:extLst>
          </p:cNvPr>
          <p:cNvSpPr>
            <a:spLocks noGrp="1"/>
          </p:cNvSpPr>
          <p:nvPr>
            <p:ph type="title"/>
          </p:nvPr>
        </p:nvSpPr>
        <p:spPr/>
        <p:txBody>
          <a:bodyPr/>
          <a:lstStyle/>
          <a:p>
            <a:r>
              <a:rPr lang="da-DK" dirty="0"/>
              <a:t>Indirekte kønsdiskrimination II	</a:t>
            </a:r>
          </a:p>
        </p:txBody>
      </p:sp>
      <p:sp>
        <p:nvSpPr>
          <p:cNvPr id="3" name="Pladsholder til indhold 2">
            <a:extLst>
              <a:ext uri="{FF2B5EF4-FFF2-40B4-BE49-F238E27FC236}">
                <a16:creationId xmlns:a16="http://schemas.microsoft.com/office/drawing/2014/main" id="{6810D0EF-A0DA-88C7-E683-677103880613}"/>
              </a:ext>
            </a:extLst>
          </p:cNvPr>
          <p:cNvSpPr>
            <a:spLocks noGrp="1"/>
          </p:cNvSpPr>
          <p:nvPr>
            <p:ph idx="1"/>
          </p:nvPr>
        </p:nvSpPr>
        <p:spPr/>
        <p:txBody>
          <a:bodyPr/>
          <a:lstStyle/>
          <a:p>
            <a:r>
              <a:rPr lang="da-DK" dirty="0"/>
              <a:t>Sag 170/84 Bilka-</a:t>
            </a:r>
            <a:r>
              <a:rPr lang="da-DK" dirty="0" err="1"/>
              <a:t>Kaufhaus</a:t>
            </a:r>
            <a:r>
              <a:rPr lang="da-DK" dirty="0"/>
              <a:t>, Præmis 29: </a:t>
            </a:r>
          </a:p>
          <a:p>
            <a:r>
              <a:rPr lang="da-DK" sz="2800" i="1" dirty="0"/>
              <a:t>”…</a:t>
            </a:r>
            <a:r>
              <a:rPr lang="da-DK" sz="2800" b="0" i="1" dirty="0">
                <a:solidFill>
                  <a:srgbClr val="333333"/>
                </a:solidFill>
                <a:effectLst/>
              </a:rPr>
              <a:t>hvis det skulle vise sig, at en </a:t>
            </a:r>
            <a:r>
              <a:rPr lang="da-DK" sz="2800" b="1" i="1" dirty="0">
                <a:solidFill>
                  <a:srgbClr val="333333"/>
                </a:solidFill>
                <a:effectLst/>
              </a:rPr>
              <a:t>betydelig mindre </a:t>
            </a:r>
            <a:r>
              <a:rPr lang="da-DK" sz="2800" b="0" i="1" dirty="0">
                <a:solidFill>
                  <a:srgbClr val="333333"/>
                </a:solidFill>
                <a:effectLst/>
              </a:rPr>
              <a:t>procentdel af kvinder end af mænd arbejder på fuld tid, vil udelukkelsen af deltidsansatte fra virksomhedens pensionsordning være i strid med traktatens artikel 119, når denne foranstaltning — under hensyntagen til de vanskeligheder, som kvindelige arbejdstagere har ved at arbejde på fuld tid — ikke kan forklares ved faktorer, der udelukker en forskelsbehandling på grundlag af køn.”</a:t>
            </a:r>
            <a:endParaRPr lang="da-DK" sz="2800" i="1" dirty="0"/>
          </a:p>
        </p:txBody>
      </p:sp>
    </p:spTree>
    <p:extLst>
      <p:ext uri="{BB962C8B-B14F-4D97-AF65-F5344CB8AC3E}">
        <p14:creationId xmlns:p14="http://schemas.microsoft.com/office/powerpoint/2010/main" val="263289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47ACD0-14B8-F1A3-77D7-4573984EB03D}"/>
              </a:ext>
            </a:extLst>
          </p:cNvPr>
          <p:cNvSpPr>
            <a:spLocks noGrp="1"/>
          </p:cNvSpPr>
          <p:nvPr>
            <p:ph type="title"/>
          </p:nvPr>
        </p:nvSpPr>
        <p:spPr/>
        <p:txBody>
          <a:bodyPr/>
          <a:lstStyle/>
          <a:p>
            <a:r>
              <a:rPr lang="da-DK" dirty="0"/>
              <a:t>Ligebehandlingsdirektivet</a:t>
            </a:r>
            <a:br>
              <a:rPr lang="da-DK" dirty="0"/>
            </a:br>
            <a:r>
              <a:rPr lang="da-DK" dirty="0"/>
              <a:t>2006 54 	</a:t>
            </a:r>
          </a:p>
        </p:txBody>
      </p:sp>
      <p:sp>
        <p:nvSpPr>
          <p:cNvPr id="3" name="Pladsholder til indhold 2">
            <a:extLst>
              <a:ext uri="{FF2B5EF4-FFF2-40B4-BE49-F238E27FC236}">
                <a16:creationId xmlns:a16="http://schemas.microsoft.com/office/drawing/2014/main" id="{A24EBD2D-008C-84A7-BCFB-BA943407339D}"/>
              </a:ext>
            </a:extLst>
          </p:cNvPr>
          <p:cNvSpPr>
            <a:spLocks noGrp="1"/>
          </p:cNvSpPr>
          <p:nvPr>
            <p:ph idx="1"/>
          </p:nvPr>
        </p:nvSpPr>
        <p:spPr/>
        <p:txBody>
          <a:bodyPr>
            <a:normAutofit fontScale="92500" lnSpcReduction="10000"/>
          </a:bodyPr>
          <a:lstStyle/>
          <a:p>
            <a:r>
              <a:rPr lang="da-DK" dirty="0"/>
              <a:t>Artikel 2, stk. 1 </a:t>
            </a:r>
          </a:p>
          <a:p>
            <a:r>
              <a:rPr lang="da-DK" sz="2800" dirty="0">
                <a:solidFill>
                  <a:srgbClr val="000000"/>
                </a:solidFill>
              </a:rPr>
              <a:t>a) </a:t>
            </a:r>
            <a:r>
              <a:rPr lang="da-DK" sz="2800" b="0" i="0" dirty="0">
                <a:solidFill>
                  <a:srgbClr val="000000"/>
                </a:solidFill>
                <a:effectLst/>
              </a:rPr>
              <a:t>»direkte forskelsbehandling«: at en person behandles ringere på grund af køn, end en anden bliver, er blevet eller ville blive behandlet i en tilsvarende situation</a:t>
            </a:r>
            <a:endParaRPr lang="da-DK" sz="2800" dirty="0"/>
          </a:p>
          <a:p>
            <a:r>
              <a:rPr lang="da-DK" sz="2800" dirty="0">
                <a:solidFill>
                  <a:srgbClr val="000000"/>
                </a:solidFill>
              </a:rPr>
              <a:t>b) </a:t>
            </a:r>
            <a:r>
              <a:rPr lang="da-DK" sz="2800" b="0" i="0" dirty="0">
                <a:solidFill>
                  <a:srgbClr val="000000"/>
                </a:solidFill>
                <a:effectLst/>
              </a:rPr>
              <a:t>»indirekte forskelsbehandling«: at en tilsyneladende neutral bestemmelse, betingelse eller praksis stiller personer af det ene køn særlig ufordelagtigt i forhold til personer af det andet køn, medmindre den pågældende bestemmelse, betingelse eller praksis er </a:t>
            </a:r>
            <a:r>
              <a:rPr lang="da-DK" sz="2800" b="1" i="0" dirty="0">
                <a:solidFill>
                  <a:srgbClr val="000000"/>
                </a:solidFill>
                <a:effectLst/>
              </a:rPr>
              <a:t>objektivt begrundet i et legitimt mål, og midlerne til at opfylde det er hensigtsmæssige og nødvendige</a:t>
            </a:r>
            <a:endParaRPr lang="da-DK" sz="2800" dirty="0"/>
          </a:p>
        </p:txBody>
      </p:sp>
    </p:spTree>
    <p:extLst>
      <p:ext uri="{BB962C8B-B14F-4D97-AF65-F5344CB8AC3E}">
        <p14:creationId xmlns:p14="http://schemas.microsoft.com/office/powerpoint/2010/main" val="959324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4E6D8-58F2-4B6B-4170-A9AB6C186F87}"/>
              </a:ext>
            </a:extLst>
          </p:cNvPr>
          <p:cNvSpPr>
            <a:spLocks noGrp="1"/>
          </p:cNvSpPr>
          <p:nvPr>
            <p:ph type="title"/>
          </p:nvPr>
        </p:nvSpPr>
        <p:spPr/>
        <p:txBody>
          <a:bodyPr/>
          <a:lstStyle/>
          <a:p>
            <a:r>
              <a:rPr lang="da-DK" dirty="0"/>
              <a:t>Indirekte kønsdiskrimination</a:t>
            </a:r>
            <a:br>
              <a:rPr lang="da-DK" dirty="0"/>
            </a:br>
            <a:r>
              <a:rPr lang="da-DK" dirty="0"/>
              <a:t>Deltidsdiskrimination - forskel</a:t>
            </a:r>
          </a:p>
        </p:txBody>
      </p:sp>
      <p:sp>
        <p:nvSpPr>
          <p:cNvPr id="3" name="Pladsholder til indhold 2">
            <a:extLst>
              <a:ext uri="{FF2B5EF4-FFF2-40B4-BE49-F238E27FC236}">
                <a16:creationId xmlns:a16="http://schemas.microsoft.com/office/drawing/2014/main" id="{A775F536-5582-F040-2402-23A56D0C8BBE}"/>
              </a:ext>
            </a:extLst>
          </p:cNvPr>
          <p:cNvSpPr>
            <a:spLocks noGrp="1"/>
          </p:cNvSpPr>
          <p:nvPr>
            <p:ph idx="1"/>
          </p:nvPr>
        </p:nvSpPr>
        <p:spPr/>
        <p:txBody>
          <a:bodyPr/>
          <a:lstStyle/>
          <a:p>
            <a:r>
              <a:rPr lang="da-DK" dirty="0"/>
              <a:t>Direktiv 1997 81, artikel 4</a:t>
            </a:r>
          </a:p>
          <a:p>
            <a:r>
              <a:rPr lang="da-DK" sz="3200" dirty="0"/>
              <a:t>”</a:t>
            </a:r>
            <a:r>
              <a:rPr lang="da-DK" sz="3200" b="0" i="0" dirty="0">
                <a:solidFill>
                  <a:srgbClr val="333333"/>
                </a:solidFill>
                <a:effectLst/>
              </a:rPr>
              <a:t>1. Hvad angår ansættelsesvilkår, må deltidsansatte ikke behandles på en mindre gunstig måde end sammenlignelige fuldtidsansatte, </a:t>
            </a:r>
            <a:r>
              <a:rPr lang="da-DK" sz="3200" b="1" i="0" dirty="0">
                <a:solidFill>
                  <a:srgbClr val="333333"/>
                </a:solidFill>
                <a:effectLst/>
              </a:rPr>
              <a:t>udelukkende</a:t>
            </a:r>
            <a:r>
              <a:rPr lang="da-DK" sz="3200" b="0" i="0" dirty="0">
                <a:solidFill>
                  <a:srgbClr val="333333"/>
                </a:solidFill>
                <a:effectLst/>
              </a:rPr>
              <a:t> fordi de arbejder på deltid, medmindre forskelsbehandlingen er begrundet i objektive forhold.”</a:t>
            </a:r>
            <a:endParaRPr lang="da-DK" sz="3200" dirty="0"/>
          </a:p>
        </p:txBody>
      </p:sp>
    </p:spTree>
    <p:extLst>
      <p:ext uri="{BB962C8B-B14F-4D97-AF65-F5344CB8AC3E}">
        <p14:creationId xmlns:p14="http://schemas.microsoft.com/office/powerpoint/2010/main" val="419775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87E440-82A6-88BF-CB12-C1DE6E0536B6}"/>
              </a:ext>
            </a:extLst>
          </p:cNvPr>
          <p:cNvSpPr>
            <a:spLocks noGrp="1"/>
          </p:cNvSpPr>
          <p:nvPr>
            <p:ph type="title"/>
          </p:nvPr>
        </p:nvSpPr>
        <p:spPr/>
        <p:txBody>
          <a:bodyPr>
            <a:normAutofit fontScale="90000"/>
          </a:bodyPr>
          <a:lstStyle/>
          <a:p>
            <a:r>
              <a:rPr lang="da-DK" dirty="0"/>
              <a:t>Indirekte kønsdiskrimination</a:t>
            </a:r>
            <a:br>
              <a:rPr lang="da-DK" dirty="0"/>
            </a:br>
            <a:r>
              <a:rPr lang="da-DK" dirty="0"/>
              <a:t>Deltidsdiskrimination – forskel?</a:t>
            </a:r>
          </a:p>
        </p:txBody>
      </p:sp>
      <p:sp>
        <p:nvSpPr>
          <p:cNvPr id="3" name="Pladsholder til indhold 2">
            <a:extLst>
              <a:ext uri="{FF2B5EF4-FFF2-40B4-BE49-F238E27FC236}">
                <a16:creationId xmlns:a16="http://schemas.microsoft.com/office/drawing/2014/main" id="{DD71C7F2-B21D-4DD9-07A4-4F4A7F0AE715}"/>
              </a:ext>
            </a:extLst>
          </p:cNvPr>
          <p:cNvSpPr>
            <a:spLocks noGrp="1"/>
          </p:cNvSpPr>
          <p:nvPr>
            <p:ph idx="1"/>
          </p:nvPr>
        </p:nvSpPr>
        <p:spPr/>
        <p:txBody>
          <a:bodyPr>
            <a:normAutofit/>
          </a:bodyPr>
          <a:lstStyle/>
          <a:p>
            <a:r>
              <a:rPr lang="da-DK" sz="2400" dirty="0">
                <a:effectLst/>
                <a:ea typeface="Calibri" panose="020F0502020204030204" pitchFamily="34" charset="0"/>
                <a:cs typeface="Times New Roman" panose="02020603050405020304" pitchFamily="18" charset="0"/>
              </a:rPr>
              <a:t>C-265/20 </a:t>
            </a:r>
            <a:r>
              <a:rPr lang="da-DK" sz="2400" dirty="0" err="1">
                <a:effectLst/>
                <a:ea typeface="Calibri" panose="020F0502020204030204" pitchFamily="34" charset="0"/>
                <a:cs typeface="Times New Roman" panose="02020603050405020304" pitchFamily="18" charset="0"/>
              </a:rPr>
              <a:t>Universiteit</a:t>
            </a:r>
            <a:r>
              <a:rPr lang="da-DK" sz="2400" dirty="0">
                <a:effectLst/>
                <a:ea typeface="Calibri" panose="020F0502020204030204" pitchFamily="34" charset="0"/>
                <a:cs typeface="Times New Roman" panose="02020603050405020304" pitchFamily="18" charset="0"/>
              </a:rPr>
              <a:t> Antwerpen m.fl.</a:t>
            </a:r>
          </a:p>
          <a:p>
            <a:r>
              <a:rPr lang="da-DK" dirty="0">
                <a:ea typeface="Calibri" panose="020F0502020204030204" pitchFamily="34" charset="0"/>
                <a:cs typeface="Times New Roman" panose="02020603050405020304" pitchFamily="18" charset="0"/>
              </a:rPr>
              <a:t>Præmis 54: </a:t>
            </a:r>
            <a:r>
              <a:rPr lang="da-DK" sz="2800" i="1" dirty="0">
                <a:ea typeface="Calibri" panose="020F0502020204030204" pitchFamily="34" charset="0"/>
                <a:cs typeface="Times New Roman" panose="02020603050405020304" pitchFamily="18" charset="0"/>
              </a:rPr>
              <a:t>”</a:t>
            </a:r>
            <a:r>
              <a:rPr lang="da-DK" sz="2800" b="0" i="1" dirty="0">
                <a:solidFill>
                  <a:srgbClr val="000000"/>
                </a:solidFill>
                <a:effectLst/>
              </a:rPr>
              <a:t>Dette begreb kræver, at den konstaterede ulige behandling er begrundet i, at der foreligger præcise og konkrete omstændigheder, der kendetegner det ansættelsesvilkår, der er tale om, i den særlige sammenhæng, det indgår i, og på grundlag af </a:t>
            </a:r>
            <a:r>
              <a:rPr lang="da-DK" sz="2800" b="1" i="1" dirty="0">
                <a:solidFill>
                  <a:srgbClr val="000000"/>
                </a:solidFill>
                <a:effectLst/>
              </a:rPr>
              <a:t>objektive </a:t>
            </a:r>
            <a:r>
              <a:rPr lang="da-DK" sz="2800" b="0" i="1" dirty="0">
                <a:solidFill>
                  <a:srgbClr val="000000"/>
                </a:solidFill>
                <a:effectLst/>
              </a:rPr>
              <a:t>og gennemsigtige kriterier for at efterprøve, om denne ulige behandling rent faktisk opfylder et </a:t>
            </a:r>
            <a:r>
              <a:rPr lang="da-DK" sz="2800" b="0" i="1" u="sng" dirty="0">
                <a:solidFill>
                  <a:srgbClr val="000000"/>
                </a:solidFill>
                <a:effectLst/>
              </a:rPr>
              <a:t>reelt </a:t>
            </a:r>
            <a:r>
              <a:rPr lang="da-DK" sz="2800" b="0" i="1" dirty="0">
                <a:solidFill>
                  <a:srgbClr val="000000"/>
                </a:solidFill>
                <a:effectLst/>
              </a:rPr>
              <a:t>behov, er </a:t>
            </a:r>
            <a:r>
              <a:rPr lang="da-DK" sz="2800" b="0" i="1" u="sng" dirty="0">
                <a:solidFill>
                  <a:srgbClr val="000000"/>
                </a:solidFill>
                <a:effectLst/>
              </a:rPr>
              <a:t>egnet </a:t>
            </a:r>
            <a:r>
              <a:rPr lang="da-DK" sz="2800" b="0" i="1" dirty="0">
                <a:solidFill>
                  <a:srgbClr val="000000"/>
                </a:solidFill>
                <a:effectLst/>
              </a:rPr>
              <a:t>til at nå det forfulgte formål og er </a:t>
            </a:r>
            <a:r>
              <a:rPr lang="da-DK" sz="2800" b="0" i="1" u="sng" dirty="0">
                <a:solidFill>
                  <a:srgbClr val="000000"/>
                </a:solidFill>
                <a:effectLst/>
              </a:rPr>
              <a:t>nødvendig</a:t>
            </a:r>
            <a:r>
              <a:rPr lang="da-DK" sz="2800" b="0" i="1" dirty="0">
                <a:solidFill>
                  <a:srgbClr val="000000"/>
                </a:solidFill>
                <a:effectLst/>
              </a:rPr>
              <a:t> herfor.”</a:t>
            </a:r>
            <a:endParaRPr lang="da-DK" sz="2800" i="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3431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F6099-FB7B-F74D-BE09-0DF342C32703}"/>
              </a:ext>
            </a:extLst>
          </p:cNvPr>
          <p:cNvSpPr>
            <a:spLocks noGrp="1"/>
          </p:cNvSpPr>
          <p:nvPr>
            <p:ph type="title"/>
          </p:nvPr>
        </p:nvSpPr>
        <p:spPr/>
        <p:txBody>
          <a:bodyPr>
            <a:normAutofit fontScale="90000"/>
          </a:bodyPr>
          <a:lstStyle/>
          <a:p>
            <a:r>
              <a:rPr lang="da-DK" dirty="0"/>
              <a:t>Indirekte kønsdiskrimination</a:t>
            </a:r>
            <a:br>
              <a:rPr lang="da-DK" dirty="0"/>
            </a:br>
            <a:r>
              <a:rPr lang="da-DK" dirty="0"/>
              <a:t>Deltidsdiskrimination – forskel??</a:t>
            </a:r>
          </a:p>
        </p:txBody>
      </p:sp>
      <p:sp>
        <p:nvSpPr>
          <p:cNvPr id="3" name="Pladsholder til indhold 2">
            <a:extLst>
              <a:ext uri="{FF2B5EF4-FFF2-40B4-BE49-F238E27FC236}">
                <a16:creationId xmlns:a16="http://schemas.microsoft.com/office/drawing/2014/main" id="{42A3FD6A-BF12-527E-167E-72EBA880E828}"/>
              </a:ext>
            </a:extLst>
          </p:cNvPr>
          <p:cNvSpPr>
            <a:spLocks noGrp="1"/>
          </p:cNvSpPr>
          <p:nvPr>
            <p:ph idx="1"/>
          </p:nvPr>
        </p:nvSpPr>
        <p:spPr/>
        <p:txBody>
          <a:bodyPr/>
          <a:lstStyle/>
          <a:p>
            <a:r>
              <a:rPr lang="da-DK" sz="2400" dirty="0">
                <a:effectLst/>
                <a:ea typeface="Calibri" panose="020F0502020204030204" pitchFamily="34" charset="0"/>
                <a:cs typeface="Times New Roman" panose="02020603050405020304" pitchFamily="18" charset="0"/>
              </a:rPr>
              <a:t>C-265/20, </a:t>
            </a:r>
            <a:r>
              <a:rPr lang="da-DK" sz="2400" dirty="0" err="1">
                <a:effectLst/>
                <a:ea typeface="Calibri" panose="020F0502020204030204" pitchFamily="34" charset="0"/>
                <a:cs typeface="Times New Roman" panose="02020603050405020304" pitchFamily="18" charset="0"/>
              </a:rPr>
              <a:t>Universiteit</a:t>
            </a:r>
            <a:r>
              <a:rPr lang="da-DK" sz="2400" dirty="0">
                <a:effectLst/>
                <a:ea typeface="Calibri" panose="020F0502020204030204" pitchFamily="34" charset="0"/>
                <a:cs typeface="Times New Roman" panose="02020603050405020304" pitchFamily="18" charset="0"/>
              </a:rPr>
              <a:t> Antwerpen m.fl.</a:t>
            </a:r>
            <a:endParaRPr lang="da-DK" dirty="0"/>
          </a:p>
          <a:p>
            <a:r>
              <a:rPr lang="da-DK" sz="2800" dirty="0"/>
              <a:t>”</a:t>
            </a:r>
            <a:r>
              <a:rPr lang="da-DK" sz="2800" b="0" i="0" dirty="0">
                <a:solidFill>
                  <a:srgbClr val="000000"/>
                </a:solidFill>
                <a:effectLst/>
              </a:rPr>
              <a:t>præmis 54 fortsat: ”</a:t>
            </a:r>
            <a:r>
              <a:rPr lang="da-DK" sz="2800" b="0" i="1" dirty="0">
                <a:solidFill>
                  <a:srgbClr val="000000"/>
                </a:solidFill>
                <a:effectLst/>
              </a:rPr>
              <a:t>Disse omstændigheder kan bl.a. foreligge på grund af den særlige karakter af de opgaver, med henblik på hvis udførelse deltidsansættelses-kontrakterne er blevet indgået, samt de hermed forbundne kendetegn eller i givet fald på grund af medlemsstatens forfølgelse af et lovligt socialpolitisk formål ”</a:t>
            </a:r>
            <a:endParaRPr lang="da-DK" sz="2800" i="1" dirty="0"/>
          </a:p>
        </p:txBody>
      </p:sp>
    </p:spTree>
    <p:extLst>
      <p:ext uri="{BB962C8B-B14F-4D97-AF65-F5344CB8AC3E}">
        <p14:creationId xmlns:p14="http://schemas.microsoft.com/office/powerpoint/2010/main" val="2422932138"/>
      </p:ext>
    </p:extLst>
  </p:cSld>
  <p:clrMapOvr>
    <a:masterClrMapping/>
  </p:clrMapOvr>
</p:sld>
</file>

<file path=ppt/theme/theme1.xml><?xml version="1.0" encoding="utf-8"?>
<a:theme xmlns:a="http://schemas.openxmlformats.org/drawingml/2006/main" name="Office-tema">
  <a:themeElements>
    <a:clrScheme name="Brugerdefineret 1">
      <a:dk1>
        <a:srgbClr val="000000"/>
      </a:dk1>
      <a:lt1>
        <a:srgbClr val="FFFFFF"/>
      </a:lt1>
      <a:dk2>
        <a:srgbClr val="6E6E6E"/>
      </a:dk2>
      <a:lt2>
        <a:srgbClr val="E7E6E6"/>
      </a:lt2>
      <a:accent1>
        <a:srgbClr val="E1593C"/>
      </a:accent1>
      <a:accent2>
        <a:srgbClr val="6E6E6E"/>
      </a:accent2>
      <a:accent3>
        <a:srgbClr val="FF7C66"/>
      </a:accent3>
      <a:accent4>
        <a:srgbClr val="525253"/>
      </a:accent4>
      <a:accent5>
        <a:srgbClr val="FF8640"/>
      </a:accent5>
      <a:accent6>
        <a:srgbClr val="868686"/>
      </a:accent6>
      <a:hlink>
        <a:srgbClr val="00AB98"/>
      </a:hlink>
      <a:folHlink>
        <a:srgbClr val="00AB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L_PowerPoint_r2" id="{FE5BECFE-74B5-044E-A11B-5AEF81EF7BDB}" vid="{FB0DAFCD-E3F1-2147-8089-04FA53A967B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GetOrganized dokument" ma:contentTypeID="0x010100AC085CFC53BC46CEA2EADE194AD9D4820042102BC402198241873351C08E5E126A" ma:contentTypeVersion="1" ma:contentTypeDescription="GetOrganized dokument" ma:contentTypeScope="" ma:versionID="fda6ce4d259ff579ec8503641b86a9a5">
  <xsd:schema xmlns:xsd="http://www.w3.org/2001/XMLSchema" xmlns:xs="http://www.w3.org/2001/XMLSchema" xmlns:p="http://schemas.microsoft.com/office/2006/metadata/properties" xmlns:ns1="http://schemas.microsoft.com/sharepoint/v3" xmlns:ns2="A454D389-9701-41AE-85FD-2422E7D425B4" targetNamespace="http://schemas.microsoft.com/office/2006/metadata/properties" ma:root="true" ma:fieldsID="e761035c03e57212f27eb69e63fd1ac2" ns1:_="" ns2:_="">
    <xsd:import namespace="http://schemas.microsoft.com/sharepoint/v3"/>
    <xsd:import namespace="A454D389-9701-41AE-85FD-2422E7D425B4"/>
    <xsd:element name="properties">
      <xsd:complexType>
        <xsd:sequence>
          <xsd:element name="documentManagement">
            <xsd:complexType>
              <xsd:all>
                <xsd:element ref="ns1:CaseID" minOccurs="0"/>
                <xsd:element ref="ns1:DocID" minOccurs="0"/>
                <xsd:element ref="ns1:Finalized" minOccurs="0"/>
                <xsd:element ref="ns1:Related" minOccurs="0"/>
                <xsd:element ref="ns1:LocalAttachment" minOccurs="0"/>
                <xsd:element ref="ns1:RegistrationDate" minOccurs="0"/>
                <xsd:element ref="ns1:CaseRecordNumber" minOccurs="0"/>
                <xsd:element ref="ns1:CCMTemplateName" minOccurs="0"/>
                <xsd:element ref="ns1:CCMTemplateVersion" minOccurs="0"/>
                <xsd:element ref="ns1:CCMTemplateID" minOccurs="0"/>
                <xsd:element ref="ns1:CCMSystemID" minOccurs="0"/>
                <xsd:element ref="ns1:WasEncrypted" minOccurs="0"/>
                <xsd:element ref="ns1:WasSigned" minOccurs="0"/>
                <xsd:element ref="ns1:MailHasAttachments" minOccurs="0"/>
                <xsd:element ref="ns1:CCMConversation" minOccurs="0"/>
                <xsd:element ref="ns2:Classification" minOccurs="0"/>
                <xsd:element ref="ns2:Sender" minOccurs="0"/>
                <xsd:element ref="ns2:Recipient" minOccurs="0"/>
                <xsd:element ref="ns2:Date" minOccurs="0"/>
                <xsd:element ref="ns2:Korrespondance" minOccurs="0"/>
                <xsd:element ref="ns1:CCMCognitiveType" minOccurs="0"/>
                <xsd:element ref="ns1:CCMVisual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seID" ma:index="8" nillable="true" ma:displayName="Sags ID" ma:default="Tildeler" ma:internalName="CaseID" ma:readOnly="true">
      <xsd:simpleType>
        <xsd:restriction base="dms:Text"/>
      </xsd:simpleType>
    </xsd:element>
    <xsd:element name="DocID" ma:index="9" nillable="true" ma:displayName="Dok ID" ma:default="Tildeler" ma:internalName="DocID" ma:readOnly="true">
      <xsd:simpleType>
        <xsd:restriction base="dms:Text"/>
      </xsd:simpleType>
    </xsd:element>
    <xsd:element name="Finalized" ma:index="10" nillable="true" ma:displayName="Endeligt" ma:default="False" ma:internalName="Finalized" ma:readOnly="true">
      <xsd:simpleType>
        <xsd:restriction base="dms:Boolean"/>
      </xsd:simpleType>
    </xsd:element>
    <xsd:element name="Related" ma:index="11" nillable="true" ma:displayName="Vedhæftet dokument" ma:default="False" ma:internalName="Related" ma:readOnly="true">
      <xsd:simpleType>
        <xsd:restriction base="dms:Boolean"/>
      </xsd:simpleType>
    </xsd:element>
    <xsd:element name="LocalAttachment" ma:index="12" nillable="true" ma:displayName="Lokalt bilag" ma:default="False" ma:internalName="LocalAttachment" ma:readOnly="true">
      <xsd:simpleType>
        <xsd:restriction base="dms:Boolean"/>
      </xsd:simpleType>
    </xsd:element>
    <xsd:element name="RegistrationDate" ma:index="13" nillable="true" ma:displayName="Registrerings dato" ma:format="DateTime" ma:internalName="RegistrationDate" ma:readOnly="true">
      <xsd:simpleType>
        <xsd:restriction base="dms:DateTime"/>
      </xsd:simpleType>
    </xsd:element>
    <xsd:element name="CaseRecordNumber" ma:index="14" nillable="true" ma:displayName="Akt ID" ma:decimals="0" ma:default="0" ma:internalName="CaseRecordNumber" ma:readOnly="true">
      <xsd:simpleType>
        <xsd:restriction base="dms:Number"/>
      </xsd:simpleType>
    </xsd:element>
    <xsd:element name="CCMTemplateName" ma:index="15" nillable="true" ma:displayName="Skabelon navn" ma:internalName="CCMTemplateName" ma:readOnly="true">
      <xsd:simpleType>
        <xsd:restriction base="dms:Text"/>
      </xsd:simpleType>
    </xsd:element>
    <xsd:element name="CCMTemplateVersion" ma:index="16" nillable="true" ma:displayName="Skabelon version" ma:internalName="CCMTemplateVersion" ma:readOnly="true">
      <xsd:simpleType>
        <xsd:restriction base="dms:Text"/>
      </xsd:simpleType>
    </xsd:element>
    <xsd:element name="CCMTemplateID" ma:index="17" nillable="true" ma:displayName="CCMTemplateID" ma:decimals="0" ma:default="0" ma:hidden="true" ma:internalName="CCMTemplateID" ma:readOnly="true">
      <xsd:simpleType>
        <xsd:restriction base="dms:Number"/>
      </xsd:simpleType>
    </xsd:element>
    <xsd:element name="CCMSystemID" ma:index="18" nillable="true" ma:displayName="CCMSystemID" ma:hidden="true" ma:internalName="CCMSystemID" ma:readOnly="true">
      <xsd:simpleType>
        <xsd:restriction base="dms:Text"/>
      </xsd:simpleType>
    </xsd:element>
    <xsd:element name="WasEncrypted" ma:index="19" nillable="true" ma:displayName="Krypteret" ma:default="False" ma:internalName="WasEncrypted" ma:readOnly="true">
      <xsd:simpleType>
        <xsd:restriction base="dms:Boolean"/>
      </xsd:simpleType>
    </xsd:element>
    <xsd:element name="WasSigned" ma:index="20" nillable="true" ma:displayName="Signeret" ma:default="False" ma:internalName="WasSigned" ma:readOnly="true">
      <xsd:simpleType>
        <xsd:restriction base="dms:Boolean"/>
      </xsd:simpleType>
    </xsd:element>
    <xsd:element name="MailHasAttachments" ma:index="21" nillable="true" ma:displayName="E-mail har vedhæftede filer" ma:default="False" ma:internalName="MailHasAttachments" ma:readOnly="true">
      <xsd:simpleType>
        <xsd:restriction base="dms:Boolean"/>
      </xsd:simpleType>
    </xsd:element>
    <xsd:element name="CCMConversation" ma:index="22" nillable="true" ma:displayName="Samtale" ma:internalName="CCMConversation" ma:readOnly="true">
      <xsd:simpleType>
        <xsd:restriction base="dms:Text"/>
      </xsd:simpleType>
    </xsd:element>
    <xsd:element name="CCMCognitiveType" ma:index="29" nillable="true" ma:displayName="CognitiveType" ma:decimals="0" ma:internalName="CCMCognitiveType" ma:readOnly="false">
      <xsd:simpleType>
        <xsd:restriction base="dms:Number"/>
      </xsd:simpleType>
    </xsd:element>
    <xsd:element name="CCMVisualId" ma:index="30" nillable="true" ma:displayName="Sags ID" ma:default="Tildeler" ma:internalName="CCMVisual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454D389-9701-41AE-85FD-2422E7D425B4" elementFormDefault="qualified">
    <xsd:import namespace="http://schemas.microsoft.com/office/2006/documentManagement/types"/>
    <xsd:import namespace="http://schemas.microsoft.com/office/infopath/2007/PartnerControls"/>
    <xsd:element name="Classification" ma:index="24" nillable="true" ma:displayName="Klassifikation" ma:internalName="Classification">
      <xsd:simpleType>
        <xsd:restriction base="dms:Choice">
          <xsd:enumeration value="Offentlig"/>
          <xsd:enumeration value="Intern"/>
          <xsd:enumeration value="Fortrolig"/>
        </xsd:restriction>
      </xsd:simpleType>
    </xsd:element>
    <xsd:element name="Sender" ma:index="25" nillable="true" ma:displayName="Afsender" ma:list="{4E466CB0-598B-4667-9F42-5B316C5260E6}" ma:internalName="Sender" ma:readOnly="false" ma:showField="Email">
      <xsd:simpleType>
        <xsd:restriction base="dms:Lookup"/>
      </xsd:simpleType>
    </xsd:element>
    <xsd:element name="Recipient" ma:index="26" nillable="true" ma:displayName="Modtager" ma:list="{4E466CB0-598B-4667-9F42-5B316C5260E6}" ma:internalName="Recipient" ma:readOnly="false" ma:showField="Email">
      <xsd:complexType>
        <xsd:complexContent>
          <xsd:extension base="dms:MultiChoiceLookup">
            <xsd:sequence>
              <xsd:element name="Value" type="dms:Lookup" maxOccurs="unbounded" minOccurs="0" nillable="true"/>
            </xsd:sequence>
          </xsd:extension>
        </xsd:complexContent>
      </xsd:complexType>
    </xsd:element>
    <xsd:element name="Date" ma:index="27" nillable="true" ma:displayName="Dato" ma:format="DateTime" ma:internalName="Date">
      <xsd:simpleType>
        <xsd:restriction base="dms:DateTime"/>
      </xsd:simpleType>
    </xsd:element>
    <xsd:element name="Korrespondance" ma:index="28" nillable="true" ma:displayName="Korrespondance" ma:format="Dropdown" ma:internalName="Korrespondance">
      <xsd:simpleType>
        <xsd:restriction base="dms:Choice">
          <xsd:enumeration value="Udgående"/>
          <xsd:enumeration value="Indgående"/>
          <xsd:enumeration value="Inter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CMTemplateName xmlns="http://schemas.microsoft.com/sharepoint/v3">PowerPoint-præsentation</CCMTemplateName>
    <CCMTemplateVersion xmlns="http://schemas.microsoft.com/sharepoint/v3" xsi:nil="true"/>
    <CaseID xmlns="http://schemas.microsoft.com/sharepoint/v3">GEN-2015-00025</CaseID>
    <DocID xmlns="http://schemas.microsoft.com/sharepoint/v3">1815152</DocID>
    <CCMSystemID xmlns="http://schemas.microsoft.com/sharepoint/v3">17cfc864-052e-47c8-8846-d7b29cd1f2eb</CCMSystemID>
    <Recipient xmlns="A454D389-9701-41AE-85FD-2422E7D425B4"/>
    <Sender xmlns="A454D389-9701-41AE-85FD-2422E7D425B4" xsi:nil="true"/>
    <Classification xmlns="A454D389-9701-41AE-85FD-2422E7D425B4" xsi:nil="true"/>
    <Date xmlns="A454D389-9701-41AE-85FD-2422E7D425B4" xsi:nil="true"/>
    <CCMCognitiveType xmlns="http://schemas.microsoft.com/sharepoint/v3" xsi:nil="true"/>
    <Korrespondance xmlns="A454D389-9701-41AE-85FD-2422E7D425B4" xsi:nil="true"/>
    <LocalAttachment xmlns="http://schemas.microsoft.com/sharepoint/v3">false</LocalAttachment>
    <CaseRecordNumber xmlns="http://schemas.microsoft.com/sharepoint/v3">0</CaseRecordNumber>
    <RegistrationDate xmlns="http://schemas.microsoft.com/sharepoint/v3" xsi:nil="true"/>
    <Related xmlns="http://schemas.microsoft.com/sharepoint/v3">false</Related>
    <CCMVisualId xmlns="http://schemas.microsoft.com/sharepoint/v3">GEN-2015-00025</CCMVisualId>
    <Finalized xmlns="http://schemas.microsoft.com/sharepoint/v3">false</Finalized>
    <CCMTemplateID xmlns="http://schemas.microsoft.com/sharepoint/v3">0</CCMTemplateID>
  </documentManagement>
</p:properties>
</file>

<file path=customXml/itemProps1.xml><?xml version="1.0" encoding="utf-8"?>
<ds:datastoreItem xmlns:ds="http://schemas.openxmlformats.org/officeDocument/2006/customXml" ds:itemID="{EC3563A0-9068-4D24-BCEC-F781AFF563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454D389-9701-41AE-85FD-2422E7D425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64D69F-B94D-4DDF-8016-878AF432D341}">
  <ds:schemaRefs>
    <ds:schemaRef ds:uri="http://schemas.microsoft.com/sharepoint/v3/contenttype/forms"/>
  </ds:schemaRefs>
</ds:datastoreItem>
</file>

<file path=customXml/itemProps3.xml><?xml version="1.0" encoding="utf-8"?>
<ds:datastoreItem xmlns:ds="http://schemas.openxmlformats.org/officeDocument/2006/customXml" ds:itemID="{1D8FF9B3-CCC6-4556-A589-F466E81E7968}">
  <ds:schemaRefs>
    <ds:schemaRef ds:uri="http://schemas.microsoft.com/sharepoint/v3"/>
    <ds:schemaRef ds:uri="http://purl.org/dc/terms/"/>
    <ds:schemaRef ds:uri="http://schemas.microsoft.com/office/2006/documentManagement/types"/>
    <ds:schemaRef ds:uri="http://schemas.microsoft.com/office/2006/metadata/properties"/>
    <ds:schemaRef ds:uri="http://schemas.microsoft.com/office/infopath/2007/PartnerControls"/>
    <ds:schemaRef ds:uri="http://purl.org/dc/dcmitype/"/>
    <ds:schemaRef ds:uri="http://purl.org/dc/elements/1.1/"/>
    <ds:schemaRef ds:uri="http://schemas.openxmlformats.org/package/2006/metadata/core-properties"/>
    <ds:schemaRef ds:uri="A454D389-9701-41AE-85FD-2422E7D425B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tl_powerpoint_r2</Template>
  <TotalTime>906</TotalTime>
  <Words>2359</Words>
  <Application>Microsoft Office PowerPoint</Application>
  <PresentationFormat>Widescreen</PresentationFormat>
  <Paragraphs>134</Paragraphs>
  <Slides>30</Slides>
  <Notes>0</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30</vt:i4>
      </vt:variant>
    </vt:vector>
  </HeadingPairs>
  <TitlesOfParts>
    <vt:vector size="37" baseType="lpstr">
      <vt:lpstr>Wingdings</vt:lpstr>
      <vt:lpstr>Open Sans</vt:lpstr>
      <vt:lpstr>Bw Gradual ExtraBold</vt:lpstr>
      <vt:lpstr>Bw Gradual Black</vt:lpstr>
      <vt:lpstr>Arial</vt:lpstr>
      <vt:lpstr>Calibri</vt:lpstr>
      <vt:lpstr>Office-tema</vt:lpstr>
      <vt:lpstr>Deltidsloven</vt:lpstr>
      <vt:lpstr>PowerPoint-præsentation</vt:lpstr>
      <vt:lpstr>Hovedpunkter</vt:lpstr>
      <vt:lpstr>Indirekte kønsdiskrimination I </vt:lpstr>
      <vt:lpstr>Indirekte kønsdiskrimination II </vt:lpstr>
      <vt:lpstr>Ligebehandlingsdirektivet 2006 54  </vt:lpstr>
      <vt:lpstr>Indirekte kønsdiskrimination Deltidsdiskrimination - forskel</vt:lpstr>
      <vt:lpstr>Indirekte kønsdiskrimination Deltidsdiskrimination – forskel?</vt:lpstr>
      <vt:lpstr>Indirekte kønsdiskrimination Deltidsdiskrimination – forskel??</vt:lpstr>
      <vt:lpstr>Sammenlignelig situation Hvad skal der til?</vt:lpstr>
      <vt:lpstr>Sammenlignelig situation II</vt:lpstr>
      <vt:lpstr>Ansættelsesvilkår Bred tolkning </vt:lpstr>
      <vt:lpstr>Ansættelsesvilkår Bred tolkning II</vt:lpstr>
      <vt:lpstr>Helmig-sagen Overtid og forskelsbehandling</vt:lpstr>
      <vt:lpstr>Løngodtgørelse  Overtid og forskelsbehandling</vt:lpstr>
      <vt:lpstr>Samme løn?</vt:lpstr>
      <vt:lpstr>Opgør med Helmig? </vt:lpstr>
      <vt:lpstr>Bye Bye Helmig?</vt:lpstr>
      <vt:lpstr>Deltid – løn Sammenfatning </vt:lpstr>
      <vt:lpstr>Deltid ændring af arbejdstid</vt:lpstr>
      <vt:lpstr>Deltid ændring af arbejdstid Dansk retspraksis</vt:lpstr>
      <vt:lpstr>Deltid ændring af arbejdstid II</vt:lpstr>
      <vt:lpstr>Ret til at bede om ændring </vt:lpstr>
      <vt:lpstr>Ret til at bede om ændring</vt:lpstr>
      <vt:lpstr>Nul-time kontrakter</vt:lpstr>
      <vt:lpstr>Ansættelsesbevisloven</vt:lpstr>
      <vt:lpstr>Ansættelsesbevisloven II</vt:lpstr>
      <vt:lpstr>Ansættelsesbevisloven III</vt:lpstr>
      <vt:lpstr>Ansættelsesbevisloven Formodningsregel</vt:lpstr>
      <vt:lpstr>PowerPoint-præsentation</vt:lpstr>
    </vt:vector>
  </TitlesOfParts>
  <Company>Teknisk Landsforbund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Jane Tavlo Nielsen</dc:creator>
  <cp:lastModifiedBy>Byrial Rastad Bjørst</cp:lastModifiedBy>
  <cp:revision>2</cp:revision>
  <cp:lastPrinted>2024-05-21T11:02:57Z</cp:lastPrinted>
  <dcterms:created xsi:type="dcterms:W3CDTF">2024-05-06T07:24:34Z</dcterms:created>
  <dcterms:modified xsi:type="dcterms:W3CDTF">2024-05-22T08:36:10Z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agstype">
    <vt:lpwstr/>
  </property>
  <property fmtid="{D5CDD505-2E9C-101B-9397-08002B2CF9AE}" pid="3" name="SagstypeArbejdspladssager">
    <vt:lpwstr/>
  </property>
  <property fmtid="{D5CDD505-2E9C-101B-9397-08002B2CF9AE}" pid="4" name="Emneord">
    <vt:lpwstr/>
  </property>
  <property fmtid="{D5CDD505-2E9C-101B-9397-08002B2CF9AE}" pid="5" name="SagstypeGenerelleSager">
    <vt:lpwstr>10;#Kommunikationssag|ad0a7df2-9bd0-456f-a0b2-2e93ba649f80</vt:lpwstr>
  </property>
  <property fmtid="{D5CDD505-2E9C-101B-9397-08002B2CF9AE}" pid="6" name="Organisering">
    <vt:lpwstr>3;#GEN|e8aa91fc-dc53-47ac-b112-5bc0ab2ce622</vt:lpwstr>
  </property>
  <property fmtid="{D5CDD505-2E9C-101B-9397-08002B2CF9AE}" pid="7" name="ContentTypeId">
    <vt:lpwstr>0x010100AC085CFC53BC46CEA2EADE194AD9D4820042102BC402198241873351C08E5E126A</vt:lpwstr>
  </property>
  <property fmtid="{D5CDD505-2E9C-101B-9397-08002B2CF9AE}" pid="8" name="CCMIsSharedOnOneDrive">
    <vt:bool>false</vt:bool>
  </property>
  <property fmtid="{D5CDD505-2E9C-101B-9397-08002B2CF9AE}" pid="9" name="CCMOneDriveID">
    <vt:lpwstr/>
  </property>
  <property fmtid="{D5CDD505-2E9C-101B-9397-08002B2CF9AE}" pid="10" name="CCMOneDriveOwnerID">
    <vt:lpwstr/>
  </property>
  <property fmtid="{D5CDD505-2E9C-101B-9397-08002B2CF9AE}" pid="11" name="CCMOneDriveItemID">
    <vt:lpwstr/>
  </property>
  <property fmtid="{D5CDD505-2E9C-101B-9397-08002B2CF9AE}" pid="12" name="CCMSystem">
    <vt:lpwstr> </vt:lpwstr>
  </property>
  <property fmtid="{D5CDD505-2E9C-101B-9397-08002B2CF9AE}" pid="13" name="CCMEventContext">
    <vt:lpwstr>4c7193c9-1970-4162-a3b7-7dbb8772d425</vt:lpwstr>
  </property>
</Properties>
</file>