
<file path=[Content_Types].xml><?xml version="1.0" encoding="utf-8"?>
<Types xmlns="http://schemas.openxmlformats.org/package/2006/content-types">
  <Default Extension="bin" ContentType="image/png"/>
  <Default Extension="emf" ContentType="image/x-emf"/>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48" r:id="rId1"/>
  </p:sldMasterIdLst>
  <p:notesMasterIdLst>
    <p:notesMasterId r:id="rId19"/>
  </p:notesMasterIdLst>
  <p:handoutMasterIdLst>
    <p:handoutMasterId r:id="rId20"/>
  </p:handoutMasterIdLst>
  <p:sldIdLst>
    <p:sldId id="261" r:id="rId2"/>
    <p:sldId id="263" r:id="rId3"/>
    <p:sldId id="359" r:id="rId4"/>
    <p:sldId id="280" r:id="rId5"/>
    <p:sldId id="330" r:id="rId6"/>
    <p:sldId id="303" r:id="rId7"/>
    <p:sldId id="331" r:id="rId8"/>
    <p:sldId id="332" r:id="rId9"/>
    <p:sldId id="289" r:id="rId10"/>
    <p:sldId id="357" r:id="rId11"/>
    <p:sldId id="363" r:id="rId12"/>
    <p:sldId id="360" r:id="rId13"/>
    <p:sldId id="297" r:id="rId14"/>
    <p:sldId id="361" r:id="rId15"/>
    <p:sldId id="364" r:id="rId16"/>
    <p:sldId id="365" r:id="rId17"/>
    <p:sldId id="260" r:id="rId18"/>
  </p:sldIdLst>
  <p:sldSz cx="12188825" cy="6858000"/>
  <p:notesSz cx="6858000" cy="9144000"/>
  <p:embeddedFontLst>
    <p:embeddedFont>
      <p:font typeface="AU Passata" panose="020B0503030502030804" pitchFamily="34" charset="77"/>
      <p:regular r:id="rId21"/>
      <p:bold r:id="rId22"/>
    </p:embeddedFont>
    <p:embeddedFont>
      <p:font typeface="AU Passata Light" panose="020B0303030902030804" pitchFamily="34" charset="77"/>
      <p:regular r:id="rId23"/>
      <p:bold r:id="rId24"/>
    </p:embeddedFont>
    <p:embeddedFont>
      <p:font typeface="Georgia" panose="02040502050405020303" pitchFamily="18" charset="0"/>
      <p:regular r:id="rId25"/>
      <p:bold r:id="rId26"/>
      <p:italic r:id="rId27"/>
      <p:boldItalic r:id="rId28"/>
    </p:embeddedFont>
  </p:embeddedFontLst>
  <p:defaultTextStyle>
    <a:defPPr>
      <a:defRPr lang="en-US"/>
    </a:defPPr>
    <a:lvl1pPr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1pPr>
    <a:lvl2pPr marL="609493"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2pPr>
    <a:lvl3pPr marL="1218987"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3pPr>
    <a:lvl4pPr marL="1828480"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4pPr>
    <a:lvl5pPr marL="2437973"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5pPr>
    <a:lvl6pPr marL="3047467" algn="l" defTabSz="1218987" rtl="0" eaLnBrk="1" latinLnBrk="0" hangingPunct="1">
      <a:defRPr sz="4799" kern="1200">
        <a:solidFill>
          <a:schemeClr val="tx1"/>
        </a:solidFill>
        <a:latin typeface="AU Passata" pitchFamily="34" charset="0"/>
        <a:ea typeface="+mn-ea"/>
        <a:cs typeface="+mn-cs"/>
      </a:defRPr>
    </a:lvl6pPr>
    <a:lvl7pPr marL="3656960" algn="l" defTabSz="1218987" rtl="0" eaLnBrk="1" latinLnBrk="0" hangingPunct="1">
      <a:defRPr sz="4799" kern="1200">
        <a:solidFill>
          <a:schemeClr val="tx1"/>
        </a:solidFill>
        <a:latin typeface="AU Passata" pitchFamily="34" charset="0"/>
        <a:ea typeface="+mn-ea"/>
        <a:cs typeface="+mn-cs"/>
      </a:defRPr>
    </a:lvl7pPr>
    <a:lvl8pPr marL="4266453" algn="l" defTabSz="1218987" rtl="0" eaLnBrk="1" latinLnBrk="0" hangingPunct="1">
      <a:defRPr sz="4799" kern="1200">
        <a:solidFill>
          <a:schemeClr val="tx1"/>
        </a:solidFill>
        <a:latin typeface="AU Passata" pitchFamily="34" charset="0"/>
        <a:ea typeface="+mn-ea"/>
        <a:cs typeface="+mn-cs"/>
      </a:defRPr>
    </a:lvl8pPr>
    <a:lvl9pPr marL="4875947" algn="l" defTabSz="1218987" rtl="0" eaLnBrk="1" latinLnBrk="0" hangingPunct="1">
      <a:defRPr sz="4799" kern="1200">
        <a:solidFill>
          <a:schemeClr val="tx1"/>
        </a:solidFill>
        <a:latin typeface="AU Passat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2546"/>
    <a:srgbClr val="FFAEF3"/>
    <a:srgbClr val="C0EAD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05" autoAdjust="0"/>
    <p:restoredTop sz="63643" autoAdjust="0"/>
  </p:normalViewPr>
  <p:slideViewPr>
    <p:cSldViewPr snapToObjects="1" showGuides="1">
      <p:cViewPr varScale="1">
        <p:scale>
          <a:sx n="75" d="100"/>
          <a:sy n="75" d="100"/>
        </p:scale>
        <p:origin x="2208" y="160"/>
      </p:cViewPr>
      <p:guideLst>
        <p:guide orient="horz" pos="2160"/>
        <p:guide pos="3839"/>
      </p:guideLst>
    </p:cSldViewPr>
  </p:slid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7" d="100"/>
          <a:sy n="87" d="100"/>
        </p:scale>
        <p:origin x="376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buFontTx/>
              <a:buNone/>
              <a:defRPr sz="1200"/>
            </a:lvl1pPr>
          </a:lstStyle>
          <a:p>
            <a:pPr>
              <a:defRPr/>
            </a:pPr>
            <a:endParaRPr lang="en-GB" dirty="0"/>
          </a:p>
        </p:txBody>
      </p:sp>
      <p:sp>
        <p:nvSpPr>
          <p:cNvPr id="399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buFontTx/>
              <a:buNone/>
              <a:defRPr sz="1200"/>
            </a:lvl1pPr>
          </a:lstStyle>
          <a:p>
            <a:pPr>
              <a:defRPr/>
            </a:pPr>
            <a:endParaRPr lang="en-GB" dirty="0"/>
          </a:p>
        </p:txBody>
      </p:sp>
      <p:sp>
        <p:nvSpPr>
          <p:cNvPr id="399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buFontTx/>
              <a:buNone/>
              <a:defRPr sz="1200"/>
            </a:lvl1pPr>
          </a:lstStyle>
          <a:p>
            <a:pPr>
              <a:defRPr/>
            </a:pPr>
            <a:endParaRPr lang="en-GB" dirty="0"/>
          </a:p>
        </p:txBody>
      </p:sp>
      <p:sp>
        <p:nvSpPr>
          <p:cNvPr id="399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buFontTx/>
              <a:buNone/>
              <a:defRPr sz="1200"/>
            </a:lvl1pPr>
          </a:lstStyle>
          <a:p>
            <a:pPr>
              <a:defRPr/>
            </a:pPr>
            <a:fld id="{88DF0C21-DE6B-488F-B9D9-B7FE08733B70}" type="slidenum">
              <a:rPr lang="en-GB"/>
              <a:pPr>
                <a:defRPr/>
              </a:pPr>
              <a:t>‹#›</a:t>
            </a:fld>
            <a:endParaRPr lang="en-GB" dirty="0"/>
          </a:p>
        </p:txBody>
      </p:sp>
    </p:spTree>
    <p:extLst>
      <p:ext uri="{BB962C8B-B14F-4D97-AF65-F5344CB8AC3E}">
        <p14:creationId xmlns:p14="http://schemas.microsoft.com/office/powerpoint/2010/main" val="715805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buFontTx/>
              <a:buNone/>
              <a:defRPr sz="1200"/>
            </a:lvl1pPr>
          </a:lstStyle>
          <a:p>
            <a:pPr>
              <a:defRPr/>
            </a:pPr>
            <a:endParaRPr lang="en-GB" dirty="0"/>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buFontTx/>
              <a:buNone/>
              <a:defRPr sz="1200"/>
            </a:lvl1pPr>
          </a:lstStyle>
          <a:p>
            <a:pPr>
              <a:defRPr/>
            </a:pPr>
            <a:endParaRPr lang="en-GB" dirty="0"/>
          </a:p>
        </p:txBody>
      </p:sp>
      <p:sp>
        <p:nvSpPr>
          <p:cNvPr id="717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buFontTx/>
              <a:buNone/>
              <a:defRPr sz="1200"/>
            </a:lvl1pPr>
          </a:lstStyle>
          <a:p>
            <a:pPr>
              <a:defRPr/>
            </a:pPr>
            <a:endParaRPr lang="en-GB" dirty="0"/>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buFontTx/>
              <a:buNone/>
              <a:defRPr sz="1200"/>
            </a:lvl1pPr>
          </a:lstStyle>
          <a:p>
            <a:pPr>
              <a:defRPr/>
            </a:pPr>
            <a:fld id="{72C160C3-3AB6-49C1-8001-AFDAD271EB5B}" type="slidenum">
              <a:rPr lang="en-GB"/>
              <a:pPr>
                <a:defRPr/>
              </a:pPr>
              <a:t>‹#›</a:t>
            </a:fld>
            <a:endParaRPr lang="en-GB" dirty="0"/>
          </a:p>
        </p:txBody>
      </p:sp>
    </p:spTree>
    <p:extLst>
      <p:ext uri="{BB962C8B-B14F-4D97-AF65-F5344CB8AC3E}">
        <p14:creationId xmlns:p14="http://schemas.microsoft.com/office/powerpoint/2010/main" val="24450390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U Passata" pitchFamily="34" charset="0"/>
        <a:ea typeface="+mn-ea"/>
        <a:cs typeface="Arial" charset="0"/>
      </a:defRPr>
    </a:lvl1pPr>
    <a:lvl2pPr marL="609493" algn="l" rtl="0" eaLnBrk="0" fontAlgn="base" hangingPunct="0">
      <a:spcBef>
        <a:spcPct val="30000"/>
      </a:spcBef>
      <a:spcAft>
        <a:spcPct val="0"/>
      </a:spcAft>
      <a:defRPr sz="1600" kern="1200">
        <a:solidFill>
          <a:schemeClr val="tx1"/>
        </a:solidFill>
        <a:latin typeface="AU Passata" pitchFamily="34" charset="0"/>
        <a:ea typeface="+mn-ea"/>
        <a:cs typeface="Arial" charset="0"/>
      </a:defRPr>
    </a:lvl2pPr>
    <a:lvl3pPr marL="1218987" algn="l" rtl="0" eaLnBrk="0" fontAlgn="base" hangingPunct="0">
      <a:spcBef>
        <a:spcPct val="30000"/>
      </a:spcBef>
      <a:spcAft>
        <a:spcPct val="0"/>
      </a:spcAft>
      <a:defRPr sz="1600" kern="1200">
        <a:solidFill>
          <a:schemeClr val="tx1"/>
        </a:solidFill>
        <a:latin typeface="AU Passata" pitchFamily="34" charset="0"/>
        <a:ea typeface="+mn-ea"/>
        <a:cs typeface="Arial" charset="0"/>
      </a:defRPr>
    </a:lvl3pPr>
    <a:lvl4pPr marL="1828480" algn="l" rtl="0" eaLnBrk="0" fontAlgn="base" hangingPunct="0">
      <a:spcBef>
        <a:spcPct val="30000"/>
      </a:spcBef>
      <a:spcAft>
        <a:spcPct val="0"/>
      </a:spcAft>
      <a:defRPr sz="1600" kern="1200">
        <a:solidFill>
          <a:schemeClr val="tx1"/>
        </a:solidFill>
        <a:latin typeface="AU Passata" pitchFamily="34" charset="0"/>
        <a:ea typeface="+mn-ea"/>
        <a:cs typeface="Arial" charset="0"/>
      </a:defRPr>
    </a:lvl4pPr>
    <a:lvl5pPr marL="2437973" algn="l" rtl="0" eaLnBrk="0" fontAlgn="base" hangingPunct="0">
      <a:spcBef>
        <a:spcPct val="30000"/>
      </a:spcBef>
      <a:spcAft>
        <a:spcPct val="0"/>
      </a:spcAft>
      <a:defRPr sz="1600" kern="1200">
        <a:solidFill>
          <a:schemeClr val="tx1"/>
        </a:solidFill>
        <a:latin typeface="AU Passata" pitchFamily="34" charset="0"/>
        <a:ea typeface="+mn-ea"/>
        <a:cs typeface="Arial" charset="0"/>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2</a:t>
            </a:fld>
            <a:endParaRPr lang="en-GB" dirty="0"/>
          </a:p>
        </p:txBody>
      </p:sp>
    </p:spTree>
    <p:extLst>
      <p:ext uri="{BB962C8B-B14F-4D97-AF65-F5344CB8AC3E}">
        <p14:creationId xmlns:p14="http://schemas.microsoft.com/office/powerpoint/2010/main" val="2922199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13</a:t>
            </a:fld>
            <a:endParaRPr lang="en-GB" dirty="0"/>
          </a:p>
        </p:txBody>
      </p:sp>
    </p:spTree>
    <p:extLst>
      <p:ext uri="{BB962C8B-B14F-4D97-AF65-F5344CB8AC3E}">
        <p14:creationId xmlns:p14="http://schemas.microsoft.com/office/powerpoint/2010/main" val="3343477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14</a:t>
            </a:fld>
            <a:endParaRPr lang="en-GB" dirty="0"/>
          </a:p>
        </p:txBody>
      </p:sp>
    </p:spTree>
    <p:extLst>
      <p:ext uri="{BB962C8B-B14F-4D97-AF65-F5344CB8AC3E}">
        <p14:creationId xmlns:p14="http://schemas.microsoft.com/office/powerpoint/2010/main" val="3750922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en-GB" sz="2800" dirty="0">
              <a:effectLst/>
              <a:latin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15</a:t>
            </a:fld>
            <a:endParaRPr lang="en-GB" dirty="0"/>
          </a:p>
        </p:txBody>
      </p:sp>
    </p:spTree>
    <p:extLst>
      <p:ext uri="{BB962C8B-B14F-4D97-AF65-F5344CB8AC3E}">
        <p14:creationId xmlns:p14="http://schemas.microsoft.com/office/powerpoint/2010/main" val="9130884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16</a:t>
            </a:fld>
            <a:endParaRPr lang="en-GB" dirty="0"/>
          </a:p>
        </p:txBody>
      </p:sp>
    </p:spTree>
    <p:extLst>
      <p:ext uri="{BB962C8B-B14F-4D97-AF65-F5344CB8AC3E}">
        <p14:creationId xmlns:p14="http://schemas.microsoft.com/office/powerpoint/2010/main" val="1613505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pPr>
              <a:defRPr/>
            </a:pPr>
            <a:fld id="{72C160C3-3AB6-49C1-8001-AFDAD271EB5B}" type="slidenum">
              <a:rPr lang="en-GB"/>
              <a:pPr>
                <a:defRPr/>
              </a:pPr>
              <a:t>17</a:t>
            </a:fld>
            <a:endParaRPr lang="en-GB" dirty="0"/>
          </a:p>
        </p:txBody>
      </p:sp>
    </p:spTree>
    <p:extLst>
      <p:ext uri="{BB962C8B-B14F-4D97-AF65-F5344CB8AC3E}">
        <p14:creationId xmlns:p14="http://schemas.microsoft.com/office/powerpoint/2010/main" val="313124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4</a:t>
            </a:fld>
            <a:endParaRPr lang="en-GB" dirty="0"/>
          </a:p>
        </p:txBody>
      </p:sp>
    </p:spTree>
    <p:extLst>
      <p:ext uri="{BB962C8B-B14F-4D97-AF65-F5344CB8AC3E}">
        <p14:creationId xmlns:p14="http://schemas.microsoft.com/office/powerpoint/2010/main" val="142550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5</a:t>
            </a:fld>
            <a:endParaRPr lang="en-GB" dirty="0"/>
          </a:p>
        </p:txBody>
      </p:sp>
    </p:spTree>
    <p:extLst>
      <p:ext uri="{BB962C8B-B14F-4D97-AF65-F5344CB8AC3E}">
        <p14:creationId xmlns:p14="http://schemas.microsoft.com/office/powerpoint/2010/main" val="3431231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6</a:t>
            </a:fld>
            <a:endParaRPr lang="en-GB" dirty="0"/>
          </a:p>
        </p:txBody>
      </p:sp>
    </p:spTree>
    <p:extLst>
      <p:ext uri="{BB962C8B-B14F-4D97-AF65-F5344CB8AC3E}">
        <p14:creationId xmlns:p14="http://schemas.microsoft.com/office/powerpoint/2010/main" val="51240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7</a:t>
            </a:fld>
            <a:endParaRPr lang="en-GB" dirty="0"/>
          </a:p>
        </p:txBody>
      </p:sp>
    </p:spTree>
    <p:extLst>
      <p:ext uri="{BB962C8B-B14F-4D97-AF65-F5344CB8AC3E}">
        <p14:creationId xmlns:p14="http://schemas.microsoft.com/office/powerpoint/2010/main" val="3743032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8</a:t>
            </a:fld>
            <a:endParaRPr lang="en-GB" dirty="0"/>
          </a:p>
        </p:txBody>
      </p:sp>
    </p:spTree>
    <p:extLst>
      <p:ext uri="{BB962C8B-B14F-4D97-AF65-F5344CB8AC3E}">
        <p14:creationId xmlns:p14="http://schemas.microsoft.com/office/powerpoint/2010/main" val="3834394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9</a:t>
            </a:fld>
            <a:endParaRPr lang="en-GB" dirty="0"/>
          </a:p>
        </p:txBody>
      </p:sp>
    </p:spTree>
    <p:extLst>
      <p:ext uri="{BB962C8B-B14F-4D97-AF65-F5344CB8AC3E}">
        <p14:creationId xmlns:p14="http://schemas.microsoft.com/office/powerpoint/2010/main" val="815676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10</a:t>
            </a:fld>
            <a:endParaRPr lang="en-GB" dirty="0"/>
          </a:p>
        </p:txBody>
      </p:sp>
    </p:spTree>
    <p:extLst>
      <p:ext uri="{BB962C8B-B14F-4D97-AF65-F5344CB8AC3E}">
        <p14:creationId xmlns:p14="http://schemas.microsoft.com/office/powerpoint/2010/main" val="2393123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pPr>
              <a:defRPr/>
            </a:pPr>
            <a:fld id="{72C160C3-3AB6-49C1-8001-AFDAD271EB5B}" type="slidenum">
              <a:rPr lang="en-GB" smtClean="0"/>
              <a:pPr>
                <a:defRPr/>
              </a:pPr>
              <a:t>11</a:t>
            </a:fld>
            <a:endParaRPr lang="en-GB" dirty="0"/>
          </a:p>
        </p:txBody>
      </p:sp>
    </p:spTree>
    <p:extLst>
      <p:ext uri="{BB962C8B-B14F-4D97-AF65-F5344CB8AC3E}">
        <p14:creationId xmlns:p14="http://schemas.microsoft.com/office/powerpoint/2010/main" val="10386738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bin"/><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s">
    <p:spTree>
      <p:nvGrpSpPr>
        <p:cNvPr id="1" name=""/>
        <p:cNvGrpSpPr/>
        <p:nvPr/>
      </p:nvGrpSpPr>
      <p:grpSpPr>
        <a:xfrm>
          <a:off x="0" y="0"/>
          <a:ext cx="0" cy="0"/>
          <a:chOff x="0" y="0"/>
          <a:chExt cx="0" cy="0"/>
        </a:xfrm>
      </p:grpSpPr>
      <p:pic>
        <p:nvPicPr>
          <p:cNvPr id="54" name="Farvet baggrund"/>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8000"/>
          </a:xfrm>
          <a:prstGeom prst="rect">
            <a:avLst/>
          </a:prstGeom>
          <a:solidFill>
            <a:schemeClr val="tx2"/>
          </a:solidFill>
        </p:spPr>
      </p:pic>
      <p:sp>
        <p:nvSpPr>
          <p:cNvPr id="34819" name="Title 1"/>
          <p:cNvSpPr>
            <a:spLocks noGrp="1" noChangeArrowheads="1"/>
          </p:cNvSpPr>
          <p:nvPr>
            <p:ph type="ctrTitle"/>
          </p:nvPr>
        </p:nvSpPr>
        <p:spPr>
          <a:xfrm>
            <a:off x="985838" y="2482343"/>
            <a:ext cx="10220325"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15" name="TextBox 14"/>
          <p:cNvSpPr txBox="1"/>
          <p:nvPr userDrawn="1"/>
        </p:nvSpPr>
        <p:spPr>
          <a:xfrm>
            <a:off x="-1973598" y="3082506"/>
            <a:ext cx="1825892"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34"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22. maj 2024</a:t>
            </a:r>
          </a:p>
        </p:txBody>
      </p:sp>
      <p:sp>
        <p:nvSpPr>
          <p:cNvPr id="36"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Lektor, ph.d.</a:t>
            </a:r>
          </a:p>
        </p:txBody>
      </p:sp>
      <p:sp>
        <p:nvSpPr>
          <p:cNvPr id="35"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Arbejdsrettens dag 2024</a:t>
            </a:r>
          </a:p>
        </p:txBody>
      </p:sp>
      <p:sp>
        <p:nvSpPr>
          <p:cNvPr id="37"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Natalie Videbæk Munkholm</a:t>
            </a:r>
          </a:p>
        </p:txBody>
      </p:sp>
      <p:pic>
        <p:nvPicPr>
          <p:cNvPr id="2123326552"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8" name="Billede stre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14" name="Logo BSS"/>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6"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21"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0"/>
          </p:nvPr>
        </p:nvSpPr>
        <p:spPr/>
        <p:txBody>
          <a:bodyPr/>
          <a:lstStyle/>
          <a:p>
            <a:fld id="{E7B83056-E73A-4EB1-8793-61FB59C07FBC}" type="datetimeFigureOut">
              <a:rPr lang="da-DK" smtClean="0"/>
              <a:pPr/>
              <a:t>22.05.2024</a:t>
            </a:fld>
            <a:r>
              <a:rPr lang="da-DK"/>
              <a:t>22-05-2024</a:t>
            </a:r>
          </a:p>
        </p:txBody>
      </p:sp>
      <p:sp>
        <p:nvSpPr>
          <p:cNvPr id="6" name="Footer Placeholder 5" hidden="1"/>
          <p:cNvSpPr>
            <a:spLocks noGrp="1"/>
          </p:cNvSpPr>
          <p:nvPr>
            <p:ph type="ftr" sz="quarter" idx="11"/>
          </p:nvPr>
        </p:nvSpPr>
        <p:spPr/>
        <p:txBody>
          <a:bodyPr/>
          <a:lstStyle/>
          <a:p>
            <a:endParaRPr lang="da-DK"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00" y="316800"/>
            <a:ext cx="5644800" cy="26532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7" name="Picture Placeholder 2"/>
          <p:cNvSpPr>
            <a:spLocks noGrp="1"/>
          </p:cNvSpPr>
          <p:nvPr>
            <p:ph type="pic" sz="quarter" idx="13" hasCustomPrompt="1"/>
          </p:nvPr>
        </p:nvSpPr>
        <p:spPr>
          <a:xfrm>
            <a:off x="316800" y="3237372"/>
            <a:ext cx="5644800" cy="2653200"/>
          </a:xfrm>
        </p:spPr>
        <p:txBody>
          <a:bodyPr/>
          <a:lstStyle>
            <a:lvl1pPr marL="0" indent="0">
              <a:buFontTx/>
              <a:buNone/>
              <a:defRPr b="0"/>
            </a:lvl1pPr>
          </a:lstStyle>
          <a:p>
            <a:r>
              <a:rPr lang="da-DK" dirty="0"/>
              <a:t>Click here and add image via Templafy Image Library</a:t>
            </a:r>
            <a:endParaRPr lang="da-DK"/>
          </a:p>
        </p:txBody>
      </p:sp>
      <p:sp>
        <p:nvSpPr>
          <p:cNvPr id="5" name="Picture Placeholder 3"/>
          <p:cNvSpPr>
            <a:spLocks noGrp="1"/>
          </p:cNvSpPr>
          <p:nvPr>
            <p:ph type="pic" sz="quarter" idx="12" hasCustomPrompt="1"/>
          </p:nvPr>
        </p:nvSpPr>
        <p:spPr>
          <a:xfrm>
            <a:off x="6231600" y="316800"/>
            <a:ext cx="5644800" cy="5583600"/>
          </a:xfr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E7B83056-E73A-4EB1-8793-61FB59C07FBC}" type="datetimeFigureOut">
              <a:rPr lang="da-DK" smtClean="0"/>
              <a:pPr/>
              <a:t>22.05.2024</a:t>
            </a:fld>
            <a:r>
              <a:rPr lang="da-DK"/>
              <a:t>22-05-2024</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2260751815"/>
      </p:ext>
    </p:extLst>
  </p:cSld>
  <p:clrMapOvr>
    <a:masterClrMapping/>
  </p:clrMapOvr>
  <p:extLst>
    <p:ext uri="{DCECCB84-F9BA-43D5-87BE-67443E8EF086}">
      <p15:sldGuideLst xmlns:p15="http://schemas.microsoft.com/office/powerpoint/2012/main">
        <p15:guide id="1" pos="3922" userDrawn="1">
          <p15:clr>
            <a:srgbClr val="A4A3A4"/>
          </p15:clr>
        </p15:guide>
        <p15:guide id="2" pos="3755" userDrawn="1">
          <p15:clr>
            <a:srgbClr val="A4A3A4"/>
          </p15:clr>
        </p15:guide>
        <p15:guide id="3" orient="horz" pos="2039" userDrawn="1">
          <p15:clr>
            <a:srgbClr val="A4A3A4"/>
          </p15:clr>
        </p15:guide>
        <p15:guide id="4" orient="horz" pos="1872" userDrawn="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pictures II">
    <p:spTree>
      <p:nvGrpSpPr>
        <p:cNvPr id="1" name=""/>
        <p:cNvGrpSpPr/>
        <p:nvPr/>
      </p:nvGrpSpPr>
      <p:grpSpPr>
        <a:xfrm>
          <a:off x="0" y="0"/>
          <a:ext cx="0" cy="0"/>
          <a:chOff x="0" y="0"/>
          <a:chExt cx="0" cy="0"/>
        </a:xfrm>
      </p:grpSpPr>
      <p:sp>
        <p:nvSpPr>
          <p:cNvPr id="5" name="Picture Placeholder 1"/>
          <p:cNvSpPr>
            <a:spLocks noGrp="1"/>
          </p:cNvSpPr>
          <p:nvPr>
            <p:ph type="pic" sz="quarter" idx="12" hasCustomPrompt="1"/>
          </p:nvPr>
        </p:nvSpPr>
        <p:spPr>
          <a:xfrm>
            <a:off x="316800" y="316800"/>
            <a:ext cx="56448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4" name="Picture Placeholder 2"/>
          <p:cNvSpPr>
            <a:spLocks noGrp="1"/>
          </p:cNvSpPr>
          <p:nvPr>
            <p:ph type="pic" sz="quarter" idx="11" hasCustomPrompt="1"/>
          </p:nvPr>
        </p:nvSpPr>
        <p:spPr>
          <a:xfrm>
            <a:off x="6231600" y="316800"/>
            <a:ext cx="5644800" cy="2653200"/>
          </a:xfrm>
        </p:spPr>
        <p:txBody>
          <a:bodyPr/>
          <a:lstStyle>
            <a:lvl1pPr marL="0" indent="0">
              <a:buFontTx/>
              <a:buNone/>
              <a:defRPr b="0"/>
            </a:lvl1pPr>
          </a:lstStyle>
          <a:p>
            <a:r>
              <a:rPr lang="da-DK" dirty="0"/>
              <a:t>Click here and add image via Templafy Image Library</a:t>
            </a:r>
            <a:endParaRPr lang="da-DK"/>
          </a:p>
        </p:txBody>
      </p:sp>
      <p:sp>
        <p:nvSpPr>
          <p:cNvPr id="7" name="Picture Placeholder 3"/>
          <p:cNvSpPr>
            <a:spLocks noGrp="1"/>
          </p:cNvSpPr>
          <p:nvPr>
            <p:ph type="pic" sz="quarter" idx="13" hasCustomPrompt="1"/>
          </p:nvPr>
        </p:nvSpPr>
        <p:spPr>
          <a:xfrm>
            <a:off x="6231600" y="3237372"/>
            <a:ext cx="5644800" cy="2653200"/>
          </a:xfr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E7B83056-E73A-4EB1-8793-61FB59C07FBC}" type="datetimeFigureOut">
              <a:rPr lang="da-DK" smtClean="0"/>
              <a:pPr/>
              <a:t>22.05.2024</a:t>
            </a:fld>
            <a:r>
              <a:rPr lang="da-DK"/>
              <a:t>22-05-2024</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93570263"/>
      </p:ext>
    </p:extLst>
  </p:cSld>
  <p:clrMapOvr>
    <a:masterClrMapping/>
  </p:clrMapOvr>
  <p:extLst>
    <p:ext uri="{DCECCB84-F9BA-43D5-87BE-67443E8EF086}">
      <p15:sldGuideLst xmlns:p15="http://schemas.microsoft.com/office/powerpoint/2012/main">
        <p15:guide id="1" pos="3922" userDrawn="1">
          <p15:clr>
            <a:srgbClr val="A4A3A4"/>
          </p15:clr>
        </p15:guide>
        <p15:guide id="2" pos="3755" userDrawn="1">
          <p15:clr>
            <a:srgbClr val="A4A3A4"/>
          </p15:clr>
        </p15:guide>
        <p15:guide id="3" orient="horz" pos="2039" userDrawn="1">
          <p15:clr>
            <a:srgbClr val="A4A3A4"/>
          </p15:clr>
        </p15:guide>
        <p15:guide id="4" orient="horz" pos="1872" userDrawn="1">
          <p15:clr>
            <a:srgbClr val="A4A3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ull slide pictur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315913" y="315913"/>
            <a:ext cx="11557000" cy="6220354"/>
          </a:xfrm>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22.05.2024</a:t>
            </a:fld>
            <a:r>
              <a:rPr lang="da-DK"/>
              <a:t>22-05-2024</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1534947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9" name="Hvid baggrund"/>
          <p:cNvSpPr/>
          <p:nvPr userDrawn="1"/>
        </p:nvSpPr>
        <p:spPr bwMode="auto">
          <a:xfrm>
            <a:off x="0" y="0"/>
            <a:ext cx="12188825"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0" name="Slide Number Placeholder 9"/>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22.05.2024</a:t>
            </a:fld>
            <a:r>
              <a:rPr lang="da-DK"/>
              <a:t>22-05-2024</a:t>
            </a:r>
          </a:p>
        </p:txBody>
      </p:sp>
      <p:sp>
        <p:nvSpPr>
          <p:cNvPr id="8" name="Footer Placeholder 7" hidden="1"/>
          <p:cNvSpPr>
            <a:spLocks noGrp="1"/>
          </p:cNvSpPr>
          <p:nvPr>
            <p:ph type="ftr" sz="quarter" idx="14"/>
          </p:nvPr>
        </p:nvSpPr>
        <p:spPr/>
        <p:txBody>
          <a:bodyPr/>
          <a:lstStyle/>
          <a:p>
            <a:endParaRPr lang="da-DK" dirty="0"/>
          </a:p>
        </p:txBody>
      </p:sp>
      <p:sp>
        <p:nvSpPr>
          <p:cNvPr id="11" name="Text Placeholder 61"/>
          <p:cNvSpPr>
            <a:spLocks noGrp="1"/>
          </p:cNvSpPr>
          <p:nvPr>
            <p:ph type="body" sz="quarter" idx="16" hasCustomPrompt="1"/>
          </p:nvPr>
        </p:nvSpPr>
        <p:spPr>
          <a:xfrm>
            <a:off x="1845940" y="1412776"/>
            <a:ext cx="8496944" cy="3744416"/>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algn="ctr">
              <a:buFontTx/>
              <a:buNone/>
              <a:defRPr/>
            </a:lvl3pPr>
          </a:lstStyle>
          <a:p>
            <a:pPr lvl="0"/>
            <a:r>
              <a:rPr lang="da-DK" dirty="0"/>
              <a:t>Click to add Quote text, for next level ENTER and TAB</a:t>
            </a:r>
            <a:endParaRPr lang="da-DK"/>
          </a:p>
          <a:p>
            <a:pPr lvl="1"/>
            <a:r>
              <a:rPr lang="da-DK" dirty="0"/>
              <a:t>Second level</a:t>
            </a:r>
            <a:endParaRPr lang="da-DK"/>
          </a:p>
          <a:p>
            <a:pPr lvl="2"/>
            <a:endParaRPr lang="da-DK" dirty="0"/>
          </a:p>
        </p:txBody>
      </p:sp>
    </p:spTree>
    <p:extLst>
      <p:ext uri="{BB962C8B-B14F-4D97-AF65-F5344CB8AC3E}">
        <p14:creationId xmlns:p14="http://schemas.microsoft.com/office/powerpoint/2010/main" val="1796140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and Quote slide">
    <p:spTree>
      <p:nvGrpSpPr>
        <p:cNvPr id="1" name=""/>
        <p:cNvGrpSpPr/>
        <p:nvPr/>
      </p:nvGrpSpPr>
      <p:grpSpPr>
        <a:xfrm>
          <a:off x="0" y="0"/>
          <a:ext cx="0" cy="0"/>
          <a:chOff x="0" y="0"/>
          <a:chExt cx="0" cy="0"/>
        </a:xfrm>
      </p:grpSpPr>
      <p:sp>
        <p:nvSpPr>
          <p:cNvPr id="8" name="Hvid baggrund"/>
          <p:cNvSpPr/>
          <p:nvPr userDrawn="1"/>
        </p:nvSpPr>
        <p:spPr bwMode="auto">
          <a:xfrm>
            <a:off x="0" y="0"/>
            <a:ext cx="12188825"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5" name="Title 1"/>
          <p:cNvSpPr>
            <a:spLocks noGrp="1"/>
          </p:cNvSpPr>
          <p:nvPr>
            <p:ph type="title"/>
          </p:nvPr>
        </p:nvSpPr>
        <p:spPr>
          <a:xfrm>
            <a:off x="315913" y="230400"/>
            <a:ext cx="11563200" cy="752400"/>
          </a:xfrm>
        </p:spPr>
        <p:txBody>
          <a:bodyPr anchor="t" anchorCtr="0"/>
          <a:lstStyle/>
          <a:p>
            <a:r>
              <a:rPr lang="da-DK" dirty="0"/>
              <a:t>Click to edit Master title style</a:t>
            </a:r>
            <a:endParaRPr lang="da-DK"/>
          </a:p>
        </p:txBody>
      </p:sp>
      <p:sp>
        <p:nvSpPr>
          <p:cNvPr id="11" name="Slide Number Placeholder 10"/>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22.05.2024</a:t>
            </a:fld>
            <a:r>
              <a:rPr lang="da-DK"/>
              <a:t>22-05-2024</a:t>
            </a:r>
          </a:p>
        </p:txBody>
      </p:sp>
      <p:sp>
        <p:nvSpPr>
          <p:cNvPr id="10" name="Footer Placeholder 9" hidden="1"/>
          <p:cNvSpPr>
            <a:spLocks noGrp="1"/>
          </p:cNvSpPr>
          <p:nvPr>
            <p:ph type="ftr" sz="quarter" idx="14"/>
          </p:nvPr>
        </p:nvSpPr>
        <p:spPr/>
        <p:txBody>
          <a:bodyPr/>
          <a:lstStyle/>
          <a:p>
            <a:endParaRPr lang="da-DK" dirty="0"/>
          </a:p>
        </p:txBody>
      </p:sp>
      <p:sp>
        <p:nvSpPr>
          <p:cNvPr id="12" name="Text Placeholder 2"/>
          <p:cNvSpPr>
            <a:spLocks noGrp="1"/>
          </p:cNvSpPr>
          <p:nvPr>
            <p:ph type="body" sz="quarter" idx="11" hasCustomPrompt="1"/>
          </p:nvPr>
        </p:nvSpPr>
        <p:spPr>
          <a:xfrm>
            <a:off x="2998068" y="1853461"/>
            <a:ext cx="6264696" cy="2725288"/>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marL="576000" indent="0">
              <a:buNone/>
              <a:defRPr/>
            </a:lvl3pPr>
          </a:lstStyle>
          <a:p>
            <a:pPr lvl="0"/>
            <a:r>
              <a:rPr lang="da-DK" dirty="0"/>
              <a:t>Click to add Quote text, for next level ENTER and TAB</a:t>
            </a:r>
            <a:endParaRPr lang="da-DK"/>
          </a:p>
          <a:p>
            <a:pPr lvl="1"/>
            <a:r>
              <a:rPr lang="da-DK" dirty="0"/>
              <a:t>Second level</a:t>
            </a:r>
            <a:endParaRPr lang="da-DK"/>
          </a:p>
        </p:txBody>
      </p:sp>
    </p:spTree>
    <p:extLst>
      <p:ext uri="{BB962C8B-B14F-4D97-AF65-F5344CB8AC3E}">
        <p14:creationId xmlns:p14="http://schemas.microsoft.com/office/powerpoint/2010/main" val="1495154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ull slide content">
    <p:spTree>
      <p:nvGrpSpPr>
        <p:cNvPr id="1" name=""/>
        <p:cNvGrpSpPr/>
        <p:nvPr/>
      </p:nvGrpSpPr>
      <p:grpSpPr>
        <a:xfrm>
          <a:off x="0" y="0"/>
          <a:ext cx="0" cy="0"/>
          <a:chOff x="0" y="0"/>
          <a:chExt cx="0" cy="0"/>
        </a:xfrm>
      </p:grpSpPr>
      <p:sp>
        <p:nvSpPr>
          <p:cNvPr id="5" name="Content Placeholder 1"/>
          <p:cNvSpPr>
            <a:spLocks noGrp="1"/>
          </p:cNvSpPr>
          <p:nvPr>
            <p:ph sz="quarter" idx="12"/>
          </p:nvPr>
        </p:nvSpPr>
        <p:spPr>
          <a:xfrm>
            <a:off x="328613" y="328612"/>
            <a:ext cx="11550650" cy="6213475"/>
          </a:xfrm>
        </p:spPr>
        <p:txBody>
          <a:body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8" name="Slide Number Placeholder 7"/>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22.05.2024</a:t>
            </a:fld>
            <a:r>
              <a:rPr lang="da-DK"/>
              <a:t>22-05-2024</a:t>
            </a:r>
          </a:p>
        </p:txBody>
      </p:sp>
      <p:sp>
        <p:nvSpPr>
          <p:cNvPr id="7" name="Footer Placeholder 6"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78156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Click to edit Master title style</a:t>
            </a:r>
            <a:endParaRPr lang="da-DK"/>
          </a:p>
        </p:txBody>
      </p:sp>
      <p:sp>
        <p:nvSpPr>
          <p:cNvPr id="6" name="TextBox 5"/>
          <p:cNvSpPr txBox="1"/>
          <p:nvPr userDrawn="1"/>
        </p:nvSpPr>
        <p:spPr>
          <a:xfrm>
            <a:off x="-2160355" y="1022476"/>
            <a:ext cx="2012649" cy="473425"/>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Light</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22.05.2024</a:t>
            </a:fld>
            <a:r>
              <a:rPr lang="da-DK"/>
              <a:t>22-05-2024</a:t>
            </a:r>
          </a:p>
        </p:txBody>
      </p:sp>
      <p:sp>
        <p:nvSpPr>
          <p:cNvPr id="8" name="Footer Placeholder 7" hidden="1"/>
          <p:cNvSpPr>
            <a:spLocks noGrp="1"/>
          </p:cNvSpPr>
          <p:nvPr>
            <p:ph type="ftr" sz="quarter" idx="11"/>
          </p:nvPr>
        </p:nvSpPr>
        <p:spPr/>
        <p:txBody>
          <a:bodyPr/>
          <a:lstStyle/>
          <a:p>
            <a:endParaRPr lang="da-DK"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Rectangle 2"/>
          <p:cNvSpPr/>
          <p:nvPr userDrawn="1"/>
        </p:nvSpPr>
        <p:spPr bwMode="auto">
          <a:xfrm>
            <a:off x="765820" y="1340768"/>
            <a:ext cx="1224136" cy="504056"/>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8" name="Slide Number Placeholder 7" hidden="1"/>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0"/>
          </p:nvPr>
        </p:nvSpPr>
        <p:spPr/>
        <p:txBody>
          <a:bodyPr/>
          <a:lstStyle/>
          <a:p>
            <a:fld id="{E7B83056-E73A-4EB1-8793-61FB59C07FBC}" type="datetimeFigureOut">
              <a:rPr lang="da-DK" smtClean="0"/>
              <a:pPr/>
              <a:t>22.05.2024</a:t>
            </a:fld>
            <a:r>
              <a:rPr lang="da-DK"/>
              <a:t>22-05-2024</a:t>
            </a:r>
          </a:p>
        </p:txBody>
      </p:sp>
      <p:sp>
        <p:nvSpPr>
          <p:cNvPr id="7" name="Footer Placeholder 6" hidden="1"/>
          <p:cNvSpPr>
            <a:spLocks noGrp="1"/>
          </p:cNvSpPr>
          <p:nvPr>
            <p:ph type="ftr" sz="quarter" idx="11"/>
          </p:nvPr>
        </p:nvSpPr>
        <p:spPr/>
        <p:txBody>
          <a:bodyPr/>
          <a:lstStyle/>
          <a:p>
            <a:endParaRPr lang="da-DK"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4" name="Logo BS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5602" y="2229266"/>
            <a:ext cx="2397621" cy="2399468"/>
          </a:xfrm>
          <a:prstGeom prst="rect">
            <a:avLst/>
          </a:prstGeom>
        </p:spPr>
      </p:pic>
      <p:sp>
        <p:nvSpPr>
          <p:cNvPr id="2" name="Date Placeholder 1" hidden="1"/>
          <p:cNvSpPr>
            <a:spLocks noGrp="1"/>
          </p:cNvSpPr>
          <p:nvPr>
            <p:ph type="dt" sz="half" idx="10"/>
          </p:nvPr>
        </p:nvSpPr>
        <p:spPr/>
        <p:txBody>
          <a:bodyPr/>
          <a:lstStyle/>
          <a:p>
            <a:fld id="{E7B83056-E73A-4EB1-8793-61FB59C07FBC}" type="datetimeFigureOut">
              <a:rPr lang="da-DK" smtClean="0"/>
              <a:pPr/>
              <a:t>22.05.2024</a:t>
            </a:fld>
            <a:r>
              <a:rPr lang="da-DK"/>
              <a:t>22-05-2024</a:t>
            </a:r>
          </a:p>
        </p:txBody>
      </p:sp>
      <p:sp>
        <p:nvSpPr>
          <p:cNvPr id="3" name="Footer Placeholder 2" hidden="1"/>
          <p:cNvSpPr>
            <a:spLocks noGrp="1"/>
          </p:cNvSpPr>
          <p:nvPr>
            <p:ph type="ftr" sz="quarter" idx="11"/>
          </p:nvPr>
        </p:nvSpPr>
        <p:spPr/>
        <p:txBody>
          <a:bodyPr/>
          <a:lstStyle/>
          <a:p>
            <a:endParaRPr lang="da-DK" dirty="0"/>
          </a:p>
        </p:txBody>
      </p:sp>
      <p:sp>
        <p:nvSpPr>
          <p:cNvPr id="5" name="Slide Number Placeholder 4" hidden="1"/>
          <p:cNvSpPr>
            <a:spLocks noGrp="1"/>
          </p:cNvSpPr>
          <p:nvPr>
            <p:ph type="sldNum" sz="quarter" idx="12"/>
          </p:nvPr>
        </p:nvSpPr>
        <p:spPr>
          <a:xfrm>
            <a:off x="0" y="7020000"/>
            <a:ext cx="0" cy="0"/>
          </a:xfr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14449017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End slide BSS">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7" name="Logo BS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20000" y="2520000"/>
            <a:ext cx="1650375" cy="1650375"/>
          </a:xfrm>
          <a:prstGeom prst="rect">
            <a:avLst/>
          </a:prstGeom>
        </p:spPr>
      </p:pic>
      <p:sp>
        <p:nvSpPr>
          <p:cNvPr id="6" name="OFF_logo2Computed"/>
          <p:cNvSpPr txBox="1">
            <a:spLocks noChangeArrowheads="1"/>
          </p:cNvSpPr>
          <p:nvPr userDrawn="1"/>
        </p:nvSpPr>
        <p:spPr bwMode="auto">
          <a:xfrm>
            <a:off x="4392000" y="2520000"/>
            <a:ext cx="7480913" cy="869657"/>
          </a:xfrm>
          <a:prstGeom prst="rect">
            <a:avLst/>
          </a:prstGeom>
          <a:noFill/>
          <a:ln w="1778" algn="ctr">
            <a:noFill/>
            <a:miter lim="800000"/>
            <a:headEnd/>
            <a:tailEnd/>
          </a:ln>
          <a:effectLst/>
        </p:spPr>
        <p:txBody>
          <a:bodyPr wrap="square" lIns="0" tIns="493200" rIns="0" bIns="0">
            <a:spAutoFit/>
          </a:bodyPr>
          <a:lstStyle/>
          <a:p>
            <a:pPr>
              <a:lnSpc>
                <a:spcPct val="105000"/>
              </a:lnSpc>
              <a:defRPr/>
            </a:pPr>
            <a:r>
              <a:rPr lang="da-DK" sz="2300" b="0" cap="all" spc="200" baseline="0" dirty="0">
                <a:solidFill>
                  <a:schemeClr val="bg1"/>
                </a:solidFill>
                <a:latin typeface="AU Passata" panose="020B0503030502030804" pitchFamily="34" charset="0"/>
              </a:rPr>
              <a:t>
Aarhus Universitet</a:t>
            </a:r>
          </a:p>
        </p:txBody>
      </p:sp>
      <p:sp>
        <p:nvSpPr>
          <p:cNvPr id="10" name="OFF_logo1Computed"/>
          <p:cNvSpPr txBox="1">
            <a:spLocks noChangeArrowheads="1"/>
          </p:cNvSpPr>
          <p:nvPr userDrawn="1"/>
        </p:nvSpPr>
        <p:spPr bwMode="auto">
          <a:xfrm>
            <a:off x="4392000" y="2520000"/>
            <a:ext cx="7480913" cy="495236"/>
          </a:xfrm>
          <a:prstGeom prst="rect">
            <a:avLst/>
          </a:prstGeom>
          <a:noFill/>
          <a:ln w="1778" algn="ctr">
            <a:noFill/>
            <a:miter lim="800000"/>
            <a:headEnd/>
            <a:tailEnd/>
          </a:ln>
          <a:effectLst/>
        </p:spPr>
        <p:txBody>
          <a:bodyPr wrap="square" lIns="0" tIns="122400" rIns="0" bIns="0">
            <a:spAutoFit/>
          </a:bodyPr>
          <a:lstStyle/>
          <a:p>
            <a:pPr>
              <a:lnSpc>
                <a:spcPct val="105000"/>
              </a:lnSpc>
              <a:defRPr/>
            </a:pPr>
            <a:r>
              <a:rPr lang="da-DK" sz="2300" b="1" cap="all" spc="200" baseline="0" dirty="0">
                <a:solidFill>
                  <a:schemeClr val="bg1"/>
                </a:solidFill>
                <a:latin typeface="AU Passata" panose="020B0503030502030804" pitchFamily="34" charset="0"/>
              </a:rPr>
              <a:t>
Juridisk Institut</a:t>
            </a:r>
          </a:p>
        </p:txBody>
      </p:sp>
      <p:sp>
        <p:nvSpPr>
          <p:cNvPr id="9" name="Date Placeholder 1" hidden="1"/>
          <p:cNvSpPr>
            <a:spLocks noGrp="1"/>
          </p:cNvSpPr>
          <p:nvPr>
            <p:ph type="dt" sz="half" idx="10"/>
          </p:nvPr>
        </p:nvSpPr>
        <p:spPr>
          <a:xfrm>
            <a:off x="0" y="7020000"/>
            <a:ext cx="0" cy="0"/>
          </a:xfrm>
        </p:spPr>
        <p:txBody>
          <a:bodyPr/>
          <a:lstStyle/>
          <a:p>
            <a:fld id="{E7B83056-E73A-4EB1-8793-61FB59C07FBC}" type="datetimeFigureOut">
              <a:rPr lang="da-DK" smtClean="0"/>
              <a:pPr/>
              <a:t>22.05.2024</a:t>
            </a:fld>
            <a:r>
              <a:rPr lang="da-DK"/>
              <a:t>22-05-2024</a:t>
            </a:r>
          </a:p>
        </p:txBody>
      </p:sp>
      <p:sp>
        <p:nvSpPr>
          <p:cNvPr id="11" name="Footer Placeholder 2" hidden="1"/>
          <p:cNvSpPr>
            <a:spLocks noGrp="1"/>
          </p:cNvSpPr>
          <p:nvPr>
            <p:ph type="ftr" sz="quarter" idx="11"/>
          </p:nvPr>
        </p:nvSpPr>
        <p:spPr>
          <a:xfrm>
            <a:off x="0" y="7020000"/>
            <a:ext cx="0" cy="0"/>
          </a:xfrm>
        </p:spPr>
        <p:txBody>
          <a:bodyPr/>
          <a:lstStyle/>
          <a:p>
            <a:endParaRPr lang="da-DK" dirty="0"/>
          </a:p>
        </p:txBody>
      </p:sp>
      <p:sp>
        <p:nvSpPr>
          <p:cNvPr id="12" name="Slide Number Placeholder 4" hidden="1"/>
          <p:cNvSpPr>
            <a:spLocks noGrp="1"/>
          </p:cNvSpPr>
          <p:nvPr>
            <p:ph type="sldNum" sz="quarter" idx="12"/>
          </p:nvPr>
        </p:nvSpPr>
        <p:spPr>
          <a:xfrm>
            <a:off x="0" y="7020000"/>
            <a:ext cx="0" cy="0"/>
          </a:xfr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4128896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text">
    <p:spTree>
      <p:nvGrpSpPr>
        <p:cNvPr id="1" name=""/>
        <p:cNvGrpSpPr/>
        <p:nvPr/>
      </p:nvGrpSpPr>
      <p:grpSpPr>
        <a:xfrm>
          <a:off x="0" y="0"/>
          <a:ext cx="0" cy="0"/>
          <a:chOff x="0" y="0"/>
          <a:chExt cx="0" cy="0"/>
        </a:xfrm>
      </p:grpSpPr>
      <p:sp>
        <p:nvSpPr>
          <p:cNvPr id="21"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19" name="White Top Rectangle"/>
          <p:cNvSpPr>
            <a:spLocks noChangeArrowheads="1"/>
          </p:cNvSpPr>
          <p:nvPr userDrawn="1"/>
        </p:nvSpPr>
        <p:spPr bwMode="auto">
          <a:xfrm>
            <a:off x="985838" y="3443622"/>
            <a:ext cx="648000" cy="46800"/>
          </a:xfrm>
          <a:prstGeom prst="rect">
            <a:avLst/>
          </a:prstGeom>
          <a:solidFill>
            <a:schemeClr val="bg1"/>
          </a:solidFill>
          <a:ln w="9525">
            <a:noFill/>
            <a:miter lim="800000"/>
            <a:headEnd/>
            <a:tailEnd/>
          </a:ln>
          <a:effectLst/>
        </p:spPr>
        <p:txBody>
          <a:bodyPr wrap="none" anchor="ctr"/>
          <a:lstStyle/>
          <a:p>
            <a:pPr>
              <a:defRPr/>
            </a:pPr>
            <a:endParaRPr lang="da-DK" sz="4799" dirty="0"/>
          </a:p>
        </p:txBody>
      </p:sp>
      <p:sp>
        <p:nvSpPr>
          <p:cNvPr id="34819" name="Title 1"/>
          <p:cNvSpPr>
            <a:spLocks noGrp="1" noChangeArrowheads="1"/>
          </p:cNvSpPr>
          <p:nvPr>
            <p:ph type="ctrTitle"/>
          </p:nvPr>
        </p:nvSpPr>
        <p:spPr>
          <a:xfrm>
            <a:off x="981844" y="1520315"/>
            <a:ext cx="9543307" cy="1779553"/>
          </a:xfrm>
        </p:spPr>
        <p:txBody>
          <a:bodyPr wrap="square" anchor="b" anchorCtr="0">
            <a:no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4" name="Text Placeholder 3"/>
          <p:cNvSpPr>
            <a:spLocks noGrp="1"/>
          </p:cNvSpPr>
          <p:nvPr>
            <p:ph type="body" sz="quarter" idx="11"/>
          </p:nvPr>
        </p:nvSpPr>
        <p:spPr>
          <a:xfrm>
            <a:off x="985838" y="3715431"/>
            <a:ext cx="7161212" cy="1746085"/>
          </a:xfrm>
        </p:spPr>
        <p:txBody>
          <a:bodyPr/>
          <a:lstStyle>
            <a:lvl1pPr marL="0" indent="0">
              <a:lnSpc>
                <a:spcPct val="101000"/>
              </a:lnSpc>
              <a:buFontTx/>
              <a:buNone/>
              <a:defRPr sz="27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a:t>Click to edit Master text styles</a:t>
            </a:r>
            <a:endParaRPr lang="da-DK"/>
          </a:p>
        </p:txBody>
      </p:sp>
      <p:sp>
        <p:nvSpPr>
          <p:cNvPr id="22" name="TextBox 21"/>
          <p:cNvSpPr txBox="1"/>
          <p:nvPr userDrawn="1"/>
        </p:nvSpPr>
        <p:spPr>
          <a:xfrm>
            <a:off x="-2160355" y="2132856"/>
            <a:ext cx="2012649" cy="738664"/>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bold</a:t>
            </a:r>
            <a:endParaRPr lang="da-DK" sz="4799" dirty="0"/>
          </a:p>
        </p:txBody>
      </p:sp>
      <p:sp>
        <p:nvSpPr>
          <p:cNvPr id="39"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22. maj 2024</a:t>
            </a:r>
          </a:p>
        </p:txBody>
      </p:sp>
      <p:sp>
        <p:nvSpPr>
          <p:cNvPr id="41"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Lektor, ph.d.</a:t>
            </a:r>
          </a:p>
        </p:txBody>
      </p:sp>
      <p:sp>
        <p:nvSpPr>
          <p:cNvPr id="40"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Arbejdsrettens dag 2024</a:t>
            </a:r>
          </a:p>
        </p:txBody>
      </p:sp>
      <p:sp>
        <p:nvSpPr>
          <p:cNvPr id="42"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Natalie Videbæk Munkholm</a:t>
            </a:r>
          </a:p>
        </p:txBody>
      </p:sp>
      <p:pic>
        <p:nvPicPr>
          <p:cNvPr id="23" name="Billede stre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1780912395"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8" name="Logo BS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7"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20"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8" name="Slide Number Placeholder 7"/>
          <p:cNvSpPr>
            <a:spLocks noGrp="1"/>
          </p:cNvSpPr>
          <p:nvPr>
            <p:ph type="sldNum" sz="quarter" idx="14"/>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22.05.2024</a:t>
            </a:fld>
            <a:r>
              <a:rPr lang="da-DK"/>
              <a:t>22-05-2024</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1127008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no picture">
    <p:spTree>
      <p:nvGrpSpPr>
        <p:cNvPr id="1" name=""/>
        <p:cNvGrpSpPr/>
        <p:nvPr/>
      </p:nvGrpSpPr>
      <p:grpSpPr>
        <a:xfrm>
          <a:off x="0" y="0"/>
          <a:ext cx="0" cy="0"/>
          <a:chOff x="0" y="0"/>
          <a:chExt cx="0" cy="0"/>
        </a:xfrm>
      </p:grpSpPr>
      <p:sp>
        <p:nvSpPr>
          <p:cNvPr id="22"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34819" name="Title 1"/>
          <p:cNvSpPr>
            <a:spLocks noGrp="1" noChangeArrowheads="1"/>
          </p:cNvSpPr>
          <p:nvPr>
            <p:ph type="ctrTitle"/>
          </p:nvPr>
        </p:nvSpPr>
        <p:spPr>
          <a:xfrm>
            <a:off x="985838" y="2482343"/>
            <a:ext cx="10220325"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14" name="TextBox 13"/>
          <p:cNvSpPr txBox="1"/>
          <p:nvPr userDrawn="1"/>
        </p:nvSpPr>
        <p:spPr>
          <a:xfrm>
            <a:off x="-1973598" y="3082506"/>
            <a:ext cx="1825892"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26"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22. maj 2024</a:t>
            </a:r>
          </a:p>
        </p:txBody>
      </p:sp>
      <p:sp>
        <p:nvSpPr>
          <p:cNvPr id="28"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Lektor, ph.d.</a:t>
            </a:r>
          </a:p>
        </p:txBody>
      </p:sp>
      <p:sp>
        <p:nvSpPr>
          <p:cNvPr id="27"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bg1"/>
                </a:solidFill>
                <a:latin typeface="+mn-lt"/>
              </a:rPr>
              <a:t>Arbejdsrettens dag 2024</a:t>
            </a:r>
          </a:p>
        </p:txBody>
      </p:sp>
      <p:sp>
        <p:nvSpPr>
          <p:cNvPr id="29"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Natalie Videbæk Munkholm</a:t>
            </a:r>
          </a:p>
        </p:txBody>
      </p:sp>
      <p:pic>
        <p:nvPicPr>
          <p:cNvPr id="23" name="Billed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1389658971"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6" name="Logo BS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7"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18"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2" name="Date Placeholder 1" hidden="1"/>
          <p:cNvSpPr>
            <a:spLocks noGrp="1"/>
          </p:cNvSpPr>
          <p:nvPr>
            <p:ph type="dt" sz="half" idx="10"/>
          </p:nvPr>
        </p:nvSpPr>
        <p:spPr/>
        <p:txBody>
          <a:bodyPr/>
          <a:lstStyle/>
          <a:p>
            <a:fld id="{E7B83056-E73A-4EB1-8793-61FB59C07FBC}" type="datetimeFigureOut">
              <a:rPr lang="da-DK" smtClean="0"/>
              <a:pPr/>
              <a:t>22.05.2024</a:t>
            </a:fld>
            <a:r>
              <a:rPr lang="da-DK"/>
              <a:t>22-05-2024</a:t>
            </a:r>
          </a:p>
        </p:txBody>
      </p:sp>
      <p:sp>
        <p:nvSpPr>
          <p:cNvPr id="3" name="Footer Placeholder 2"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200739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da-DK" dirty="0"/>
              <a:t>Click to edit Master title style</a:t>
            </a:r>
            <a:endParaRPr lang="da-DK"/>
          </a:p>
        </p:txBody>
      </p:sp>
      <p:sp>
        <p:nvSpPr>
          <p:cNvPr id="3" name="Content Placeholder 2"/>
          <p:cNvSpPr>
            <a:spLocks noGrp="1"/>
          </p:cNvSpPr>
          <p:nvPr>
            <p:ph idx="1"/>
          </p:nvPr>
        </p:nvSpPr>
        <p:spPr>
          <a:xfrm>
            <a:off x="985838" y="1960079"/>
            <a:ext cx="10220325" cy="393748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5" name="TextBox 4"/>
          <p:cNvSpPr txBox="1"/>
          <p:nvPr userDrawn="1"/>
        </p:nvSpPr>
        <p:spPr>
          <a:xfrm>
            <a:off x="-1973598" y="340161"/>
            <a:ext cx="1825892" cy="461665"/>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 </a:t>
            </a:r>
            <a:endParaRPr lang="da-DK"/>
          </a:p>
          <a:p>
            <a:pPr algn="r">
              <a:lnSpc>
                <a:spcPct val="100000"/>
              </a:lnSpc>
            </a:pPr>
            <a:r>
              <a:rPr lang="da-DK" sz="1000" baseline="0" noProof="1">
                <a:solidFill>
                  <a:schemeClr val="tx1">
                    <a:lumMod val="75000"/>
                    <a:lumOff val="25000"/>
                  </a:schemeClr>
                </a:solidFill>
              </a:rPr>
              <a:t>ændr 2. linje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22.05.2024</a:t>
            </a:fld>
            <a:r>
              <a:rPr lang="da-DK"/>
              <a:t>22-05-2024</a:t>
            </a:r>
          </a:p>
        </p:txBody>
      </p:sp>
      <p:sp>
        <p:nvSpPr>
          <p:cNvPr id="8" name="Footer Placeholder 7" hidden="1"/>
          <p:cNvSpPr>
            <a:spLocks noGrp="1"/>
          </p:cNvSpPr>
          <p:nvPr>
            <p:ph type="ftr" sz="quarter" idx="11"/>
          </p:nvPr>
        </p:nvSpPr>
        <p:spPr/>
        <p:txBody>
          <a:bodyPr/>
          <a:lstStyle/>
          <a:p>
            <a:endParaRPr lang="da-DK"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line title and bullet text">
    <p:spTree>
      <p:nvGrpSpPr>
        <p:cNvPr id="1" name=""/>
        <p:cNvGrpSpPr/>
        <p:nvPr/>
      </p:nvGrpSpPr>
      <p:grpSpPr>
        <a:xfrm>
          <a:off x="0" y="0"/>
          <a:ext cx="0" cy="0"/>
          <a:chOff x="0" y="0"/>
          <a:chExt cx="0" cy="0"/>
        </a:xfrm>
      </p:grpSpPr>
      <p:sp>
        <p:nvSpPr>
          <p:cNvPr id="5" name="Hvid baggrund"/>
          <p:cNvSpPr/>
          <p:nvPr userDrawn="1"/>
        </p:nvSpPr>
        <p:spPr bwMode="auto">
          <a:xfrm>
            <a:off x="0" y="-1"/>
            <a:ext cx="12193200" cy="5894387"/>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6" name="Black Rectangle"/>
          <p:cNvSpPr/>
          <p:nvPr userDrawn="1"/>
        </p:nvSpPr>
        <p:spPr>
          <a:xfrm>
            <a:off x="990000" y="1045684"/>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4" name="Title 1"/>
          <p:cNvSpPr>
            <a:spLocks noGrp="1"/>
          </p:cNvSpPr>
          <p:nvPr>
            <p:ph type="title"/>
          </p:nvPr>
        </p:nvSpPr>
        <p:spPr>
          <a:xfrm>
            <a:off x="315913" y="228627"/>
            <a:ext cx="11556000" cy="752101"/>
          </a:xfrm>
        </p:spPr>
        <p:txBody>
          <a:bodyPr anchor="t" anchorCtr="0"/>
          <a:lstStyle/>
          <a:p>
            <a:r>
              <a:rPr lang="da-DK" dirty="0"/>
              <a:t>Click to edit Master title style</a:t>
            </a:r>
            <a:endParaRPr lang="da-DK"/>
          </a:p>
        </p:txBody>
      </p:sp>
      <p:sp>
        <p:nvSpPr>
          <p:cNvPr id="3" name="Content Placeholder 2"/>
          <p:cNvSpPr>
            <a:spLocks noGrp="1"/>
          </p:cNvSpPr>
          <p:nvPr>
            <p:ph idx="1"/>
          </p:nvPr>
        </p:nvSpPr>
        <p:spPr>
          <a:xfrm>
            <a:off x="985838" y="1373021"/>
            <a:ext cx="10220325" cy="4521366"/>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18" name="TextBox 17"/>
          <p:cNvSpPr txBox="1"/>
          <p:nvPr userDrawn="1"/>
        </p:nvSpPr>
        <p:spPr>
          <a:xfrm>
            <a:off x="-1973598" y="340161"/>
            <a:ext cx="1825892"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22.05.2024</a:t>
            </a:fld>
            <a:r>
              <a:rPr lang="da-DK"/>
              <a:t>22-05-2024</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3997128513"/>
      </p:ext>
    </p:extLst>
  </p:cSld>
  <p:clrMapOvr>
    <a:masterClrMapping/>
  </p:clrMapOvr>
  <p:extLst>
    <p:ext uri="{DCECCB84-F9BA-43D5-87BE-67443E8EF086}">
      <p15:sldGuideLst xmlns:p15="http://schemas.microsoft.com/office/powerpoint/2012/main">
        <p15:guide id="1" orient="horz" pos="865" userDrawn="1">
          <p15:clr>
            <a:srgbClr val="00000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14" name="Hvid baggrund"/>
          <p:cNvSpPr/>
          <p:nvPr userDrawn="1"/>
        </p:nvSpPr>
        <p:spPr bwMode="auto">
          <a:xfrm>
            <a:off x="0" y="0"/>
            <a:ext cx="12193200" cy="5911200"/>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990000" y="1045684"/>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hasCustomPrompt="1"/>
          </p:nvPr>
        </p:nvSpPr>
        <p:spPr>
          <a:xfrm>
            <a:off x="316800" y="230400"/>
            <a:ext cx="5644263" cy="752400"/>
          </a:xfrm>
        </p:spPr>
        <p:txBody>
          <a:bodyPr anchor="t" anchorCtr="0"/>
          <a:lstStyle>
            <a:lvl1pPr>
              <a:defRPr/>
            </a:lvl1pPr>
          </a:lstStyle>
          <a:p>
            <a:r>
              <a:rPr lang="da-DK" dirty="0"/>
              <a:t>Insert title</a:t>
            </a:r>
            <a:endParaRPr lang="da-DK"/>
          </a:p>
        </p:txBody>
      </p:sp>
      <p:sp>
        <p:nvSpPr>
          <p:cNvPr id="10" name="Text Placeholder 2"/>
          <p:cNvSpPr>
            <a:spLocks noGrp="1"/>
          </p:cNvSpPr>
          <p:nvPr>
            <p:ph type="body" sz="quarter" idx="14"/>
          </p:nvPr>
        </p:nvSpPr>
        <p:spPr>
          <a:xfrm>
            <a:off x="985838" y="1371600"/>
            <a:ext cx="4975225" cy="452596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7" name="Picture Placeholder 3"/>
          <p:cNvSpPr>
            <a:spLocks noGrp="1"/>
          </p:cNvSpPr>
          <p:nvPr>
            <p:ph type="pic" sz="quarter" idx="13" hasCustomPrompt="1"/>
          </p:nvPr>
        </p:nvSpPr>
        <p:spPr>
          <a:xfrm>
            <a:off x="6230198" y="315913"/>
            <a:ext cx="5644110" cy="5581650"/>
          </a:xfr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3598" y="340161"/>
            <a:ext cx="1825892"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8" name="Slide Number Placeholder 7"/>
          <p:cNvSpPr>
            <a:spLocks noGrp="1"/>
          </p:cNvSpPr>
          <p:nvPr>
            <p:ph type="sldNum" sz="quarter" idx="17"/>
          </p:nvPr>
        </p:nvSpPr>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E7B83056-E73A-4EB1-8793-61FB59C07FBC}" type="datetimeFigureOut">
              <a:rPr lang="da-DK" smtClean="0"/>
              <a:pPr/>
              <a:t>22.05.2024</a:t>
            </a:fld>
            <a:r>
              <a:rPr lang="da-DK"/>
              <a:t>22-05-2024</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3999787102"/>
      </p:ext>
    </p:extLst>
  </p:cSld>
  <p:clrMapOvr>
    <a:masterClrMapping/>
  </p:clrMapOvr>
  <p:extLst>
    <p:ext uri="{DCECCB84-F9BA-43D5-87BE-67443E8EF086}">
      <p15:sldGuideLst xmlns:p15="http://schemas.microsoft.com/office/powerpoint/2012/main">
        <p15:guide id="1" pos="3924" userDrawn="1">
          <p15:clr>
            <a:srgbClr val="A4A3A4"/>
          </p15:clr>
        </p15:guide>
        <p15:guide id="2" pos="3755"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ersonal information">
    <p:spTree>
      <p:nvGrpSpPr>
        <p:cNvPr id="1" name=""/>
        <p:cNvGrpSpPr/>
        <p:nvPr/>
      </p:nvGrpSpPr>
      <p:grpSpPr>
        <a:xfrm>
          <a:off x="0" y="0"/>
          <a:ext cx="0" cy="0"/>
          <a:chOff x="0" y="0"/>
          <a:chExt cx="0" cy="0"/>
        </a:xfrm>
      </p:grpSpPr>
      <p:sp>
        <p:nvSpPr>
          <p:cNvPr id="14" name="Hvid baggrund"/>
          <p:cNvSpPr/>
          <p:nvPr userDrawn="1"/>
        </p:nvSpPr>
        <p:spPr bwMode="auto">
          <a:xfrm>
            <a:off x="0" y="0"/>
            <a:ext cx="12193200" cy="5911011"/>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1001075" y="2694542"/>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p:nvPr>
        </p:nvSpPr>
        <p:spPr>
          <a:xfrm>
            <a:off x="985838" y="1484784"/>
            <a:ext cx="4975225" cy="971980"/>
          </a:xfrm>
        </p:spPr>
        <p:txBody>
          <a:bodyPr anchor="b" anchorCtr="0"/>
          <a:lstStyle>
            <a:lvl1pPr>
              <a:lnSpc>
                <a:spcPct val="95000"/>
              </a:lnSpc>
              <a:defRPr sz="3000">
                <a:latin typeface="+mn-lt"/>
              </a:defRPr>
            </a:lvl1pPr>
          </a:lstStyle>
          <a:p>
            <a:r>
              <a:rPr lang="da-DK" dirty="0"/>
              <a:t>Click to edit Master title style</a:t>
            </a:r>
            <a:endParaRPr lang="da-DK"/>
          </a:p>
        </p:txBody>
      </p:sp>
      <p:sp>
        <p:nvSpPr>
          <p:cNvPr id="10" name="Text Placeholder 2"/>
          <p:cNvSpPr>
            <a:spLocks noGrp="1"/>
          </p:cNvSpPr>
          <p:nvPr>
            <p:ph type="body" sz="quarter" idx="14"/>
          </p:nvPr>
        </p:nvSpPr>
        <p:spPr>
          <a:xfrm>
            <a:off x="985838" y="3010711"/>
            <a:ext cx="4975225" cy="1858449"/>
          </a:xfrm>
        </p:spPr>
        <p:txBody>
          <a:bodyPr/>
          <a:lstStyle>
            <a:lvl1pPr marL="0" indent="0">
              <a:buFont typeface="Calibri" panose="020F0502020204030204" pitchFamily="34" charset="0"/>
              <a:buChar char="​"/>
              <a:defRPr/>
            </a:lvl1pPr>
            <a:lvl5pPr>
              <a:defRPr/>
            </a:lvl5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a:p>
            <a:pPr lvl="5"/>
            <a:r>
              <a:rPr lang="da-DK" dirty="0"/>
              <a:t>6</a:t>
            </a:r>
            <a:endParaRPr lang="da-DK"/>
          </a:p>
        </p:txBody>
      </p:sp>
      <p:sp>
        <p:nvSpPr>
          <p:cNvPr id="7" name="Picture Placeholder 3"/>
          <p:cNvSpPr>
            <a:spLocks noGrp="1"/>
          </p:cNvSpPr>
          <p:nvPr>
            <p:ph type="pic" sz="quarter" idx="13" hasCustomPrompt="1"/>
          </p:nvPr>
        </p:nvSpPr>
        <p:spPr>
          <a:xfrm>
            <a:off x="6231600" y="315913"/>
            <a:ext cx="5644800" cy="5583600"/>
          </a:xfr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3598" y="1780882"/>
            <a:ext cx="1825892" cy="153888"/>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a:t>
            </a:r>
            <a:endParaRPr lang="da-DK"/>
          </a:p>
        </p:txBody>
      </p:sp>
      <p:sp>
        <p:nvSpPr>
          <p:cNvPr id="8" name="Slide Number Placeholder 7"/>
          <p:cNvSpPr>
            <a:spLocks noGrp="1"/>
          </p:cNvSpPr>
          <p:nvPr>
            <p:ph type="sldNum" sz="quarter" idx="17"/>
          </p:nvPr>
        </p:nvSpPr>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E7B83056-E73A-4EB1-8793-61FB59C07FBC}" type="datetimeFigureOut">
              <a:rPr lang="da-DK" smtClean="0"/>
              <a:pPr/>
              <a:t>22.05.2024</a:t>
            </a:fld>
            <a:r>
              <a:rPr lang="da-DK"/>
              <a:t>22-05-2024</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4270316488"/>
      </p:ext>
    </p:extLst>
  </p:cSld>
  <p:clrMapOvr>
    <a:masterClrMapping/>
  </p:clrMapOvr>
  <p:extLst>
    <p:ext uri="{DCECCB84-F9BA-43D5-87BE-67443E8EF086}">
      <p15:sldGuideLst xmlns:p15="http://schemas.microsoft.com/office/powerpoint/2012/main">
        <p15:guide id="1" pos="3930" userDrawn="1">
          <p15:clr>
            <a:srgbClr val="A4A3A4"/>
          </p15:clr>
        </p15:guide>
        <p15:guide id="2" pos="3755" userDrawn="1">
          <p15:clr>
            <a:srgbClr val="A4A3A4"/>
          </p15:clr>
        </p15:guide>
        <p15:guide id="3" orient="horz" pos="3069" userDrawn="1">
          <p15:clr>
            <a:srgbClr val="A4A3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5" name="Picture Placeholder 1"/>
          <p:cNvSpPr>
            <a:spLocks noGrp="1"/>
          </p:cNvSpPr>
          <p:nvPr>
            <p:ph type="pic" sz="quarter" idx="11" hasCustomPrompt="1"/>
          </p:nvPr>
        </p:nvSpPr>
        <p:spPr>
          <a:xfrm>
            <a:off x="316800" y="316800"/>
            <a:ext cx="115596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22.05.2024</a:t>
            </a:fld>
            <a:r>
              <a:rPr lang="da-DK"/>
              <a:t>22-05-2024</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3077618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00" y="316800"/>
            <a:ext cx="56448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5" name="Picture Placeholder 2"/>
          <p:cNvSpPr>
            <a:spLocks noGrp="1"/>
          </p:cNvSpPr>
          <p:nvPr>
            <p:ph type="pic" sz="quarter" idx="12" hasCustomPrompt="1"/>
          </p:nvPr>
        </p:nvSpPr>
        <p:spPr>
          <a:xfrm>
            <a:off x="6231600" y="316800"/>
            <a:ext cx="5644800" cy="5583600"/>
          </a:xfrm>
        </p:spPr>
        <p:txBody>
          <a:bodyPr/>
          <a:lstStyle>
            <a:lvl1pPr marL="0" indent="0">
              <a:buFontTx/>
              <a:buNone/>
              <a:defRPr b="0"/>
            </a:lvl1pPr>
          </a:lstStyle>
          <a:p>
            <a:r>
              <a:rPr lang="da-DK" dirty="0"/>
              <a:t>Click here and add image via Templafy Image Library</a:t>
            </a:r>
            <a:endParaRPr lang="da-DK"/>
          </a:p>
        </p:txBody>
      </p:sp>
      <p:sp>
        <p:nvSpPr>
          <p:cNvPr id="9" name="Slide Number Placeholder 8"/>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3"/>
          </p:nvPr>
        </p:nvSpPr>
        <p:spPr/>
        <p:txBody>
          <a:bodyPr/>
          <a:lstStyle/>
          <a:p>
            <a:fld id="{E7B83056-E73A-4EB1-8793-61FB59C07FBC}" type="datetimeFigureOut">
              <a:rPr lang="da-DK" smtClean="0"/>
              <a:pPr/>
              <a:t>22.05.2024</a:t>
            </a:fld>
            <a:r>
              <a:rPr lang="da-DK"/>
              <a:t>22-05-2024</a:t>
            </a:r>
          </a:p>
        </p:txBody>
      </p:sp>
      <p:sp>
        <p:nvSpPr>
          <p:cNvPr id="8" name="Footer Placeholder 7"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2087004173"/>
      </p:ext>
    </p:extLst>
  </p:cSld>
  <p:clrMapOvr>
    <a:masterClrMapping/>
  </p:clrMapOvr>
  <p:extLst>
    <p:ext uri="{DCECCB84-F9BA-43D5-87BE-67443E8EF086}">
      <p15:sldGuideLst xmlns:p15="http://schemas.microsoft.com/office/powerpoint/2012/main">
        <p15:guide id="1" pos="3924" userDrawn="1">
          <p15:clr>
            <a:srgbClr val="A4A3A4"/>
          </p15:clr>
        </p15:guide>
        <p15:guide id="2" pos="3754" userDrawn="1">
          <p15:clr>
            <a:srgbClr val="A4A3A4"/>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Placeholder title 1"/>
          <p:cNvSpPr>
            <a:spLocks noGrp="1" noChangeArrowheads="1"/>
          </p:cNvSpPr>
          <p:nvPr>
            <p:ph type="title"/>
          </p:nvPr>
        </p:nvSpPr>
        <p:spPr bwMode="auto">
          <a:xfrm>
            <a:off x="315913" y="149115"/>
            <a:ext cx="11557000" cy="1309328"/>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da-DK" noProof="0" dirty="0"/>
              <a:t>Click to edit Master title style</a:t>
            </a:r>
            <a:endParaRPr lang="da-DK"/>
          </a:p>
        </p:txBody>
      </p:sp>
      <p:sp>
        <p:nvSpPr>
          <p:cNvPr id="1028" name="Rectangle 2"/>
          <p:cNvSpPr>
            <a:spLocks noGrp="1" noChangeArrowheads="1"/>
          </p:cNvSpPr>
          <p:nvPr>
            <p:ph type="body" idx="1"/>
          </p:nvPr>
        </p:nvSpPr>
        <p:spPr bwMode="auto">
          <a:xfrm>
            <a:off x="985838" y="1960079"/>
            <a:ext cx="10220325" cy="39374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a-DK" noProof="0" dirty="0"/>
              <a:t>Click to edit Master text styles</a:t>
            </a:r>
            <a:endParaRPr lang="da-DK"/>
          </a:p>
          <a:p>
            <a:pPr lvl="1"/>
            <a:r>
              <a:rPr lang="da-DK" noProof="0" dirty="0"/>
              <a:t>Second level</a:t>
            </a:r>
            <a:endParaRPr lang="da-DK"/>
          </a:p>
          <a:p>
            <a:pPr lvl="2"/>
            <a:r>
              <a:rPr lang="da-DK" noProof="0" dirty="0"/>
              <a:t>Third level</a:t>
            </a:r>
            <a:endParaRPr lang="da-DK"/>
          </a:p>
          <a:p>
            <a:pPr lvl="3"/>
            <a:r>
              <a:rPr lang="da-DK" noProof="0" dirty="0"/>
              <a:t>Fourth level</a:t>
            </a:r>
            <a:endParaRPr lang="da-DK"/>
          </a:p>
          <a:p>
            <a:pPr lvl="4"/>
            <a:r>
              <a:rPr lang="da-DK" noProof="0" dirty="0"/>
              <a:t>Fifth level</a:t>
            </a:r>
            <a:endParaRPr lang="da-DK"/>
          </a:p>
          <a:p>
            <a:pPr lvl="5"/>
            <a:r>
              <a:rPr lang="da-DK" noProof="0" dirty="0"/>
              <a:t>6 level</a:t>
            </a:r>
            <a:endParaRPr lang="da-DK"/>
          </a:p>
          <a:p>
            <a:pPr lvl="6"/>
            <a:r>
              <a:rPr lang="da-DK" noProof="0" dirty="0"/>
              <a:t>7 level</a:t>
            </a:r>
            <a:endParaRPr lang="da-DK"/>
          </a:p>
          <a:p>
            <a:pPr lvl="7"/>
            <a:r>
              <a:rPr lang="da-DK" noProof="0" dirty="0"/>
              <a:t>8 level</a:t>
            </a:r>
            <a:endParaRPr lang="da-DK"/>
          </a:p>
          <a:p>
            <a:pPr lvl="8"/>
            <a:r>
              <a:rPr lang="da-DK" noProof="0" dirty="0"/>
              <a:t>9 level</a:t>
            </a:r>
            <a:endParaRPr lang="da-DK"/>
          </a:p>
        </p:txBody>
      </p:sp>
      <p:pic>
        <p:nvPicPr>
          <p:cNvPr id="1641973022" name="SecondaryLogo_sort"/>
          <p:cNvPicPr>
            <a:picLocks noChangeAspect="1"/>
          </p:cNvPicPr>
          <p:nvPr/>
        </p:nvPicPr>
        <p:blipFill>
          <a:blip r:embed="rId21"/>
          <a:stretch>
            <a:fillRect/>
          </a:stretch>
        </p:blipFill>
        <p:spPr>
          <a:xfrm>
            <a:off x="10206000" y="5997600"/>
            <a:ext cx="1740091" cy="558000"/>
          </a:xfrm>
          <a:prstGeom prst="rect">
            <a:avLst/>
          </a:prstGeom>
        </p:spPr>
      </p:pic>
      <p:sp>
        <p:nvSpPr>
          <p:cNvPr id="23" name="Black Rectangle"/>
          <p:cNvSpPr/>
          <p:nvPr userDrawn="1"/>
        </p:nvSpPr>
        <p:spPr>
          <a:xfrm>
            <a:off x="989440" y="1663088"/>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19"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r>
              <a:rPr lang="da-DK" sz="700" b="0" cap="all" baseline="0" dirty="0">
                <a:solidFill>
                  <a:schemeClr val="tx1"/>
                </a:solidFill>
                <a:latin typeface="+mn-lt"/>
              </a:rPr>
              <a:t>Arbejdsrettens dag 2024</a:t>
            </a:r>
          </a:p>
        </p:txBody>
      </p:sp>
      <p:sp>
        <p:nvSpPr>
          <p:cNvPr id="21"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tx1"/>
                </a:solidFill>
                <a:latin typeface="+mn-lt"/>
              </a:rPr>
              <a:t>Natalie Videbæk Munkholm</a:t>
            </a:r>
          </a:p>
        </p:txBody>
      </p:sp>
      <p:sp>
        <p:nvSpPr>
          <p:cNvPr id="27"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tx1"/>
                </a:solidFill>
                <a:latin typeface="+mn-lt"/>
              </a:rPr>
              <a:t>22. maj 2024</a:t>
            </a:r>
          </a:p>
        </p:txBody>
      </p:sp>
      <p:sp>
        <p:nvSpPr>
          <p:cNvPr id="28"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tx1"/>
                </a:solidFill>
                <a:latin typeface="+mn-lt"/>
              </a:rPr>
              <a:t>Lektor, ph.d.</a:t>
            </a:r>
          </a:p>
        </p:txBody>
      </p:sp>
      <p:pic>
        <p:nvPicPr>
          <p:cNvPr id="10" name="Billede stre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073200" y="5997600"/>
            <a:ext cx="71734" cy="558000"/>
          </a:xfrm>
          <a:prstGeom prst="rect">
            <a:avLst/>
          </a:prstGeom>
        </p:spPr>
      </p:pic>
      <p:sp>
        <p:nvSpPr>
          <p:cNvPr id="25" name="OFF_logo2Computed"/>
          <p:cNvSpPr txBox="1">
            <a:spLocks noChangeArrowheads="1"/>
          </p:cNvSpPr>
          <p:nvPr userDrawn="1"/>
        </p:nvSpPr>
        <p:spPr bwMode="auto">
          <a:xfrm>
            <a:off x="972000" y="5997600"/>
            <a:ext cx="2350045" cy="445030"/>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tx1"/>
                </a:solidFill>
                <a:latin typeface="+mn-lt"/>
              </a:rPr>
              <a:t>
Aarhus Universitet</a:t>
            </a:r>
          </a:p>
          <a:p>
            <a:pPr>
              <a:lnSpc>
                <a:spcPct val="100000"/>
              </a:lnSpc>
              <a:defRPr/>
            </a:pPr>
            <a:endParaRPr lang="da-DK" sz="900" cap="all" spc="40" baseline="0" dirty="0">
              <a:solidFill>
                <a:schemeClr val="tx1"/>
              </a:solidFill>
              <a:latin typeface="+mn-lt"/>
            </a:endParaRPr>
          </a:p>
        </p:txBody>
      </p:sp>
      <p:sp>
        <p:nvSpPr>
          <p:cNvPr id="26"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tx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tx1"/>
              </a:solidFill>
              <a:effectLst/>
              <a:latin typeface="AU Passata" pitchFamily="34" charset="0"/>
            </a:endParaRPr>
          </a:p>
        </p:txBody>
      </p:sp>
      <p:pic>
        <p:nvPicPr>
          <p:cNvPr id="15" name="Logo BSS"/>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295200" y="5997600"/>
            <a:ext cx="600736" cy="601200"/>
          </a:xfrm>
          <a:prstGeom prst="rect">
            <a:avLst/>
          </a:prstGeom>
        </p:spPr>
      </p:pic>
      <p:sp>
        <p:nvSpPr>
          <p:cNvPr id="1030" name="Sidetal"/>
          <p:cNvSpPr>
            <a:spLocks noGrp="1" noChangeArrowheads="1"/>
          </p:cNvSpPr>
          <p:nvPr>
            <p:ph type="sldNum" sz="quarter" idx="4"/>
          </p:nvPr>
        </p:nvSpPr>
        <p:spPr bwMode="auto">
          <a:xfrm>
            <a:off x="11808000" y="6580800"/>
            <a:ext cx="252000" cy="13542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lnSpc>
                <a:spcPts val="1200"/>
              </a:lnSpc>
              <a:buFontTx/>
              <a:buNone/>
              <a:defRPr sz="700" spc="40" baseline="0">
                <a:solidFill>
                  <a:schemeClr val="tx1"/>
                </a:solidFill>
                <a:latin typeface="+mn-lt"/>
              </a:defRPr>
            </a:lvl1pPr>
          </a:lstStyle>
          <a:p>
            <a:pPr>
              <a:defRPr/>
            </a:pPr>
            <a:fld id="{E90C1E0A-682D-40DC-B1EA-26C007FDC330}" type="slidenum">
              <a:rPr lang="da-DK" smtClean="0"/>
              <a:pPr>
                <a:defRPr/>
              </a:pPr>
              <a:t>‹#›</a:t>
            </a:fld>
            <a:endParaRPr lang="da-DK" dirty="0"/>
          </a:p>
        </p:txBody>
      </p:sp>
      <p:sp>
        <p:nvSpPr>
          <p:cNvPr id="2" name="Date Placeholder 1" hidden="1"/>
          <p:cNvSpPr>
            <a:spLocks noGrp="1"/>
          </p:cNvSpPr>
          <p:nvPr>
            <p:ph type="dt" sz="half" idx="2"/>
          </p:nvPr>
        </p:nvSpPr>
        <p:spPr>
          <a:xfrm>
            <a:off x="0" y="7020000"/>
            <a:ext cx="0" cy="0"/>
          </a:xfrm>
          <a:prstGeom prst="rect">
            <a:avLst/>
          </a:prstGeom>
        </p:spPr>
        <p:txBody>
          <a:bodyPr vert="horz" lIns="91440" tIns="45720" rIns="91440" bIns="45720" rtlCol="0" anchor="ctr"/>
          <a:lstStyle>
            <a:lvl1pPr algn="l">
              <a:defRPr sz="100">
                <a:noFill/>
              </a:defRPr>
            </a:lvl1pPr>
          </a:lstStyle>
          <a:p>
            <a:fld id="{E7B83056-E73A-4EB1-8793-61FB59C07FBC}" type="datetimeFigureOut">
              <a:rPr lang="da-DK" smtClean="0"/>
              <a:pPr/>
              <a:t>22.05.2024</a:t>
            </a:fld>
            <a:r>
              <a:rPr lang="da-DK"/>
              <a:t>22-05-2024</a:t>
            </a:r>
          </a:p>
        </p:txBody>
      </p:sp>
      <p:sp>
        <p:nvSpPr>
          <p:cNvPr id="3" name="Footer Placeholder 2" hidden="1"/>
          <p:cNvSpPr>
            <a:spLocks noGrp="1"/>
          </p:cNvSpPr>
          <p:nvPr>
            <p:ph type="ftr" sz="quarter" idx="3"/>
          </p:nvPr>
        </p:nvSpPr>
        <p:spPr>
          <a:xfrm>
            <a:off x="0" y="7020000"/>
            <a:ext cx="0" cy="0"/>
          </a:xfrm>
          <a:prstGeom prst="rect">
            <a:avLst/>
          </a:prstGeom>
        </p:spPr>
        <p:txBody>
          <a:bodyPr vert="horz" lIns="91440" tIns="45720" rIns="91440" bIns="45720" rtlCol="0" anchor="ctr"/>
          <a:lstStyle>
            <a:lvl1pPr algn="ctr">
              <a:defRPr sz="100">
                <a:noFill/>
              </a:defRPr>
            </a:lvl1pPr>
          </a:lstStyle>
          <a:p>
            <a:endParaRPr lang="da-DK" dirty="0"/>
          </a:p>
        </p:txBody>
      </p:sp>
    </p:spTree>
  </p:cSld>
  <p:clrMap bg1="lt1" tx1="dk1" bg2="lt2" tx2="dk2" accent1="accent1" accent2="accent2" accent3="accent3" accent4="accent4" accent5="accent5" accent6="accent6" hlink="hlink" folHlink="folHlink"/>
  <p:sldLayoutIdLst>
    <p:sldLayoutId id="2147483659" r:id="rId1"/>
    <p:sldLayoutId id="2147483656" r:id="rId2"/>
    <p:sldLayoutId id="2147483673" r:id="rId3"/>
    <p:sldLayoutId id="2147483666" r:id="rId4"/>
    <p:sldLayoutId id="2147483662" r:id="rId5"/>
    <p:sldLayoutId id="2147483649" r:id="rId6"/>
    <p:sldLayoutId id="2147483669" r:id="rId7"/>
    <p:sldLayoutId id="2147483661" r:id="rId8"/>
    <p:sldLayoutId id="2147483668" r:id="rId9"/>
    <p:sldLayoutId id="2147483663" r:id="rId10"/>
    <p:sldLayoutId id="2147483670" r:id="rId11"/>
    <p:sldLayoutId id="2147483654" r:id="rId12"/>
    <p:sldLayoutId id="2147483664" r:id="rId13"/>
    <p:sldLayoutId id="2147483671" r:id="rId14"/>
    <p:sldLayoutId id="2147483650" r:id="rId15"/>
    <p:sldLayoutId id="2147483655" r:id="rId16"/>
    <p:sldLayoutId id="2147483651" r:id="rId17"/>
    <p:sldLayoutId id="2147483679" r:id="rId18"/>
    <p:sldLayoutId id="2147483658" r:id="rId19"/>
  </p:sldLayoutIdLst>
  <p:hf sldNum="0" hdr="0" ftr="0"/>
  <p:txStyles>
    <p:title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p:titleStyle>
    <p:body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3715" userDrawn="1">
          <p15:clr>
            <a:srgbClr val="000000"/>
          </p15:clr>
        </p15:guide>
        <p15:guide id="5" orient="horz" pos="4131" userDrawn="1">
          <p15:clr>
            <a:srgbClr val="A4A3A4"/>
          </p15:clr>
        </p15:guide>
        <p15:guide id="6" pos="7479" userDrawn="1">
          <p15:clr>
            <a:srgbClr val="A4A3A4"/>
          </p15:clr>
        </p15:guide>
        <p15:guide id="7" orient="horz" pos="1234" userDrawn="1">
          <p15:clr>
            <a:srgbClr val="000000"/>
          </p15:clr>
        </p15:guide>
        <p15:guide id="8" pos="7059" userDrawn="1">
          <p15:clr>
            <a:srgbClr val="000000"/>
          </p15:clr>
        </p15:guide>
        <p15:guide id="9" pos="199" userDrawn="1">
          <p15:clr>
            <a:srgbClr val="A4A3A4"/>
          </p15:clr>
        </p15:guide>
        <p15:guide id="10" pos="621" userDrawn="1">
          <p15:clr>
            <a:srgbClr val="000000"/>
          </p15:clr>
        </p15:guide>
        <p15:guide id="11" orient="horz" pos="199"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9.xml"/><Relationship Id="rId1" Type="http://schemas.openxmlformats.org/officeDocument/2006/relationships/tags" Target="../tags/tag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85838" y="2482343"/>
            <a:ext cx="10437166" cy="1661993"/>
          </a:xfrm>
        </p:spPr>
        <p:txBody>
          <a:bodyPr/>
          <a:lstStyle/>
          <a:p>
            <a:r>
              <a:rPr lang="da-DK" dirty="0"/>
              <a:t>Ansatte på Deltid</a:t>
            </a:r>
            <a:br>
              <a:rPr lang="da-DK" dirty="0"/>
            </a:br>
            <a:r>
              <a:rPr lang="da-DK" dirty="0"/>
              <a:t>tidsbegrænset ansatte</a:t>
            </a:r>
          </a:p>
        </p:txBody>
      </p:sp>
    </p:spTree>
    <p:custDataLst>
      <p:tags r:id="rId1"/>
    </p:custDataLst>
    <p:extLst>
      <p:ext uri="{BB962C8B-B14F-4D97-AF65-F5344CB8AC3E}">
        <p14:creationId xmlns:p14="http://schemas.microsoft.com/office/powerpoint/2010/main" val="94832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AA61F-C314-788F-9151-29A70F155C08}"/>
              </a:ext>
            </a:extLst>
          </p:cNvPr>
          <p:cNvSpPr>
            <a:spLocks noGrp="1"/>
          </p:cNvSpPr>
          <p:nvPr>
            <p:ph type="title"/>
          </p:nvPr>
        </p:nvSpPr>
        <p:spPr/>
        <p:txBody>
          <a:bodyPr/>
          <a:lstStyle/>
          <a:p>
            <a:r>
              <a:rPr lang="en-DK" dirty="0"/>
              <a:t>4. </a:t>
            </a:r>
            <a:r>
              <a:rPr lang="en-GB" dirty="0"/>
              <a:t>Er der </a:t>
            </a:r>
            <a:r>
              <a:rPr lang="en-GB" dirty="0" err="1"/>
              <a:t>objektive</a:t>
            </a:r>
            <a:r>
              <a:rPr lang="en-GB" dirty="0"/>
              <a:t> </a:t>
            </a:r>
            <a:r>
              <a:rPr lang="en-GB" dirty="0" err="1"/>
              <a:t>grunde</a:t>
            </a:r>
            <a:r>
              <a:rPr lang="en-GB" dirty="0"/>
              <a:t> for </a:t>
            </a:r>
            <a:r>
              <a:rPr lang="en-GB" dirty="0" err="1"/>
              <a:t>en</a:t>
            </a:r>
            <a:r>
              <a:rPr lang="en-GB" dirty="0"/>
              <a:t> </a:t>
            </a:r>
            <a:r>
              <a:rPr lang="en-GB" dirty="0" err="1"/>
              <a:t>mindre</a:t>
            </a:r>
            <a:r>
              <a:rPr lang="en-GB" dirty="0"/>
              <a:t> </a:t>
            </a:r>
            <a:r>
              <a:rPr lang="en-GB" dirty="0" err="1"/>
              <a:t>gunstig</a:t>
            </a:r>
            <a:r>
              <a:rPr lang="en-GB" dirty="0"/>
              <a:t> </a:t>
            </a:r>
            <a:r>
              <a:rPr lang="en-GB" dirty="0" err="1"/>
              <a:t>behandling</a:t>
            </a:r>
            <a:r>
              <a:rPr lang="en-GB" dirty="0"/>
              <a:t> </a:t>
            </a:r>
            <a:endParaRPr lang="en-DK" dirty="0"/>
          </a:p>
        </p:txBody>
      </p:sp>
      <p:sp>
        <p:nvSpPr>
          <p:cNvPr id="3" name="Content Placeholder 2">
            <a:extLst>
              <a:ext uri="{FF2B5EF4-FFF2-40B4-BE49-F238E27FC236}">
                <a16:creationId xmlns:a16="http://schemas.microsoft.com/office/drawing/2014/main" id="{786F28C5-A309-2DD1-09D1-7E5F4218643E}"/>
              </a:ext>
            </a:extLst>
          </p:cNvPr>
          <p:cNvSpPr>
            <a:spLocks noGrp="1"/>
          </p:cNvSpPr>
          <p:nvPr>
            <p:ph idx="1"/>
          </p:nvPr>
        </p:nvSpPr>
        <p:spPr>
          <a:xfrm>
            <a:off x="985838" y="1960078"/>
            <a:ext cx="10220325" cy="5429361"/>
          </a:xfrm>
        </p:spPr>
        <p:txBody>
          <a:bodyPr/>
          <a:lstStyle/>
          <a:p>
            <a:pPr>
              <a:buNone/>
            </a:pPr>
            <a:r>
              <a:rPr lang="en-GB" b="1" dirty="0" err="1">
                <a:solidFill>
                  <a:srgbClr val="333333"/>
                </a:solidFill>
              </a:rPr>
              <a:t>F.eks</a:t>
            </a:r>
            <a:r>
              <a:rPr lang="en-GB" b="1" dirty="0">
                <a:solidFill>
                  <a:srgbClr val="333333"/>
                </a:solidFill>
              </a:rPr>
              <a:t>. C-715/20 K.L.</a:t>
            </a:r>
          </a:p>
          <a:p>
            <a:pPr marL="342900" indent="-342900">
              <a:buFont typeface="Arial" panose="020B0604020202020204" pitchFamily="34" charset="0"/>
              <a:buChar char="•"/>
            </a:pPr>
            <a:r>
              <a:rPr lang="en-GB" b="0" i="0" dirty="0">
                <a:solidFill>
                  <a:srgbClr val="000000"/>
                </a:solidFill>
                <a:effectLst/>
              </a:rPr>
              <a:t>Det </a:t>
            </a:r>
            <a:r>
              <a:rPr lang="en-GB" b="0" i="0" dirty="0" err="1">
                <a:solidFill>
                  <a:srgbClr val="000000"/>
                </a:solidFill>
                <a:effectLst/>
              </a:rPr>
              <a:t>nævnte</a:t>
            </a:r>
            <a:r>
              <a:rPr lang="en-GB" b="0" i="0" dirty="0">
                <a:solidFill>
                  <a:srgbClr val="000000"/>
                </a:solidFill>
                <a:effectLst/>
              </a:rPr>
              <a:t> </a:t>
            </a:r>
            <a:r>
              <a:rPr lang="en-GB" b="0" i="0" dirty="0" err="1">
                <a:solidFill>
                  <a:srgbClr val="000000"/>
                </a:solidFill>
                <a:effectLst/>
              </a:rPr>
              <a:t>begreb</a:t>
            </a:r>
            <a:r>
              <a:rPr lang="en-GB" b="0" i="0" dirty="0">
                <a:solidFill>
                  <a:srgbClr val="000000"/>
                </a:solidFill>
                <a:effectLst/>
              </a:rPr>
              <a:t> </a:t>
            </a:r>
            <a:r>
              <a:rPr lang="en-GB" b="0" i="0" dirty="0" err="1">
                <a:solidFill>
                  <a:srgbClr val="000000"/>
                </a:solidFill>
                <a:effectLst/>
              </a:rPr>
              <a:t>kræver</a:t>
            </a:r>
            <a:r>
              <a:rPr lang="en-GB" b="0" i="0" dirty="0">
                <a:solidFill>
                  <a:srgbClr val="000000"/>
                </a:solidFill>
                <a:effectLst/>
              </a:rPr>
              <a:t>, at den </a:t>
            </a:r>
            <a:r>
              <a:rPr lang="en-GB" b="0" i="0" dirty="0" err="1">
                <a:solidFill>
                  <a:srgbClr val="000000"/>
                </a:solidFill>
                <a:effectLst/>
              </a:rPr>
              <a:t>konstaterede</a:t>
            </a:r>
            <a:r>
              <a:rPr lang="en-GB" b="0" i="0" dirty="0">
                <a:solidFill>
                  <a:srgbClr val="000000"/>
                </a:solidFill>
                <a:effectLst/>
              </a:rPr>
              <a:t> </a:t>
            </a:r>
            <a:r>
              <a:rPr lang="en-GB" b="0" i="0" dirty="0" err="1">
                <a:solidFill>
                  <a:srgbClr val="000000"/>
                </a:solidFill>
                <a:effectLst/>
              </a:rPr>
              <a:t>forskelsbehandling</a:t>
            </a:r>
            <a:r>
              <a:rPr lang="en-GB" b="0" i="0" dirty="0">
                <a:solidFill>
                  <a:srgbClr val="000000"/>
                </a:solidFill>
                <a:effectLst/>
              </a:rPr>
              <a:t> er </a:t>
            </a:r>
            <a:r>
              <a:rPr lang="en-GB" b="0" i="0" dirty="0" err="1">
                <a:solidFill>
                  <a:srgbClr val="000000"/>
                </a:solidFill>
                <a:effectLst/>
              </a:rPr>
              <a:t>begrundet</a:t>
            </a:r>
            <a:r>
              <a:rPr lang="en-GB" b="0" i="0" dirty="0">
                <a:solidFill>
                  <a:srgbClr val="000000"/>
                </a:solidFill>
                <a:effectLst/>
              </a:rPr>
              <a:t> </a:t>
            </a:r>
            <a:r>
              <a:rPr lang="en-GB" b="0" i="0" dirty="0" err="1">
                <a:solidFill>
                  <a:srgbClr val="000000"/>
                </a:solidFill>
                <a:effectLst/>
              </a:rPr>
              <a:t>i</a:t>
            </a:r>
            <a:r>
              <a:rPr lang="en-GB" b="0" i="0" dirty="0">
                <a:solidFill>
                  <a:srgbClr val="000000"/>
                </a:solidFill>
                <a:effectLst/>
              </a:rPr>
              <a:t>, at der </a:t>
            </a:r>
            <a:r>
              <a:rPr lang="en-GB" b="0" i="0" dirty="0" err="1">
                <a:solidFill>
                  <a:srgbClr val="000000"/>
                </a:solidFill>
                <a:effectLst/>
              </a:rPr>
              <a:t>foreligger</a:t>
            </a:r>
            <a:r>
              <a:rPr lang="en-GB" b="0" i="0" dirty="0">
                <a:solidFill>
                  <a:srgbClr val="000000"/>
                </a:solidFill>
                <a:effectLst/>
              </a:rPr>
              <a:t> </a:t>
            </a:r>
            <a:r>
              <a:rPr lang="en-GB" b="1" i="0" dirty="0" err="1">
                <a:solidFill>
                  <a:srgbClr val="000000"/>
                </a:solidFill>
                <a:effectLst/>
              </a:rPr>
              <a:t>præcise</a:t>
            </a:r>
            <a:r>
              <a:rPr lang="en-GB" b="1" i="0" dirty="0">
                <a:solidFill>
                  <a:srgbClr val="000000"/>
                </a:solidFill>
                <a:effectLst/>
              </a:rPr>
              <a:t> </a:t>
            </a:r>
            <a:r>
              <a:rPr lang="en-GB" b="1" i="0" dirty="0" err="1">
                <a:solidFill>
                  <a:srgbClr val="000000"/>
                </a:solidFill>
                <a:effectLst/>
              </a:rPr>
              <a:t>og</a:t>
            </a:r>
            <a:r>
              <a:rPr lang="en-GB" b="1" i="0" dirty="0">
                <a:solidFill>
                  <a:srgbClr val="000000"/>
                </a:solidFill>
                <a:effectLst/>
              </a:rPr>
              <a:t> </a:t>
            </a:r>
            <a:r>
              <a:rPr lang="en-GB" b="1" i="0" dirty="0" err="1">
                <a:solidFill>
                  <a:srgbClr val="000000"/>
                </a:solidFill>
                <a:effectLst/>
              </a:rPr>
              <a:t>konkrete</a:t>
            </a:r>
            <a:r>
              <a:rPr lang="en-GB" b="1" i="0" dirty="0">
                <a:solidFill>
                  <a:srgbClr val="000000"/>
                </a:solidFill>
                <a:effectLst/>
              </a:rPr>
              <a:t> </a:t>
            </a:r>
            <a:r>
              <a:rPr lang="en-GB" b="1" i="0" dirty="0" err="1">
                <a:solidFill>
                  <a:srgbClr val="000000"/>
                </a:solidFill>
                <a:effectLst/>
              </a:rPr>
              <a:t>omstændigheder</a:t>
            </a:r>
            <a:r>
              <a:rPr lang="en-GB" b="0" i="0" dirty="0">
                <a:solidFill>
                  <a:srgbClr val="000000"/>
                </a:solidFill>
                <a:effectLst/>
              </a:rPr>
              <a:t>, der </a:t>
            </a:r>
            <a:r>
              <a:rPr lang="en-GB" b="1" i="0" dirty="0" err="1">
                <a:solidFill>
                  <a:srgbClr val="000000"/>
                </a:solidFill>
                <a:effectLst/>
              </a:rPr>
              <a:t>kendetegner</a:t>
            </a:r>
            <a:r>
              <a:rPr lang="en-GB" b="1" i="0" dirty="0">
                <a:solidFill>
                  <a:srgbClr val="000000"/>
                </a:solidFill>
                <a:effectLst/>
              </a:rPr>
              <a:t> det </a:t>
            </a:r>
            <a:r>
              <a:rPr lang="en-GB" b="1" i="0" dirty="0" err="1">
                <a:solidFill>
                  <a:srgbClr val="000000"/>
                </a:solidFill>
                <a:effectLst/>
              </a:rPr>
              <a:t>ansættelsesvilkår</a:t>
            </a:r>
            <a:r>
              <a:rPr lang="en-GB" b="1" i="0" dirty="0">
                <a:solidFill>
                  <a:srgbClr val="000000"/>
                </a:solidFill>
                <a:effectLst/>
              </a:rPr>
              <a:t>, der er tale om</a:t>
            </a:r>
            <a:r>
              <a:rPr lang="en-GB" b="0" i="0" dirty="0">
                <a:solidFill>
                  <a:srgbClr val="000000"/>
                </a:solidFill>
                <a:effectLst/>
              </a:rPr>
              <a:t>, </a:t>
            </a:r>
            <a:r>
              <a:rPr lang="en-GB" b="0" i="0" dirty="0" err="1">
                <a:solidFill>
                  <a:srgbClr val="000000"/>
                </a:solidFill>
                <a:effectLst/>
              </a:rPr>
              <a:t>i</a:t>
            </a:r>
            <a:r>
              <a:rPr lang="en-GB" b="0" i="0" dirty="0">
                <a:solidFill>
                  <a:srgbClr val="000000"/>
                </a:solidFill>
                <a:effectLst/>
              </a:rPr>
              <a:t> </a:t>
            </a:r>
            <a:r>
              <a:rPr lang="en-GB" b="1" i="0" dirty="0">
                <a:solidFill>
                  <a:srgbClr val="000000"/>
                </a:solidFill>
                <a:effectLst/>
              </a:rPr>
              <a:t>den </a:t>
            </a:r>
            <a:r>
              <a:rPr lang="en-GB" b="1" i="0" dirty="0" err="1">
                <a:solidFill>
                  <a:srgbClr val="000000"/>
                </a:solidFill>
                <a:effectLst/>
              </a:rPr>
              <a:t>særlige</a:t>
            </a:r>
            <a:r>
              <a:rPr lang="en-GB" b="1" i="0" dirty="0">
                <a:solidFill>
                  <a:srgbClr val="000000"/>
                </a:solidFill>
                <a:effectLst/>
              </a:rPr>
              <a:t> </a:t>
            </a:r>
            <a:r>
              <a:rPr lang="en-GB" b="1" i="0" dirty="0" err="1">
                <a:solidFill>
                  <a:srgbClr val="000000"/>
                </a:solidFill>
                <a:effectLst/>
              </a:rPr>
              <a:t>sammenhæng</a:t>
            </a:r>
            <a:r>
              <a:rPr lang="en-GB" b="1" i="0" dirty="0">
                <a:solidFill>
                  <a:srgbClr val="000000"/>
                </a:solidFill>
                <a:effectLst/>
              </a:rPr>
              <a:t>, </a:t>
            </a:r>
            <a:r>
              <a:rPr lang="en-GB" b="1" i="0" dirty="0" err="1">
                <a:solidFill>
                  <a:srgbClr val="000000"/>
                </a:solidFill>
                <a:effectLst/>
              </a:rPr>
              <a:t>hvori</a:t>
            </a:r>
            <a:r>
              <a:rPr lang="en-GB" b="1" i="0" dirty="0">
                <a:solidFill>
                  <a:srgbClr val="000000"/>
                </a:solidFill>
                <a:effectLst/>
              </a:rPr>
              <a:t> det </a:t>
            </a:r>
            <a:r>
              <a:rPr lang="en-GB" b="1" i="0" dirty="0" err="1">
                <a:solidFill>
                  <a:srgbClr val="000000"/>
                </a:solidFill>
                <a:effectLst/>
              </a:rPr>
              <a:t>indgår</a:t>
            </a:r>
            <a:r>
              <a:rPr lang="en-GB" b="0" i="0" dirty="0">
                <a:solidFill>
                  <a:srgbClr val="000000"/>
                </a:solidFill>
                <a:effectLst/>
              </a:rPr>
              <a:t>, </a:t>
            </a:r>
            <a:r>
              <a:rPr lang="en-GB" b="0" i="0" dirty="0" err="1">
                <a:solidFill>
                  <a:srgbClr val="000000"/>
                </a:solidFill>
                <a:effectLst/>
              </a:rPr>
              <a:t>og</a:t>
            </a:r>
            <a:r>
              <a:rPr lang="en-GB" b="0" i="0" dirty="0">
                <a:solidFill>
                  <a:srgbClr val="000000"/>
                </a:solidFill>
                <a:effectLst/>
              </a:rPr>
              <a:t> </a:t>
            </a:r>
            <a:r>
              <a:rPr lang="en-GB" b="1" i="0" dirty="0" err="1">
                <a:solidFill>
                  <a:srgbClr val="000000"/>
                </a:solidFill>
                <a:effectLst/>
              </a:rPr>
              <a:t>på</a:t>
            </a:r>
            <a:r>
              <a:rPr lang="en-GB" b="1" i="0" dirty="0">
                <a:solidFill>
                  <a:srgbClr val="000000"/>
                </a:solidFill>
                <a:effectLst/>
              </a:rPr>
              <a:t> </a:t>
            </a:r>
            <a:r>
              <a:rPr lang="en-GB" b="1" i="0" dirty="0" err="1">
                <a:solidFill>
                  <a:srgbClr val="000000"/>
                </a:solidFill>
                <a:effectLst/>
              </a:rPr>
              <a:t>grundlag</a:t>
            </a:r>
            <a:r>
              <a:rPr lang="en-GB" b="1" i="0" dirty="0">
                <a:solidFill>
                  <a:srgbClr val="000000"/>
                </a:solidFill>
                <a:effectLst/>
              </a:rPr>
              <a:t> </a:t>
            </a:r>
            <a:r>
              <a:rPr lang="en-GB" b="1" i="0" dirty="0" err="1">
                <a:solidFill>
                  <a:srgbClr val="000000"/>
                </a:solidFill>
                <a:effectLst/>
              </a:rPr>
              <a:t>af</a:t>
            </a:r>
            <a:r>
              <a:rPr lang="en-GB" b="1" i="0" dirty="0">
                <a:solidFill>
                  <a:srgbClr val="000000"/>
                </a:solidFill>
                <a:effectLst/>
              </a:rPr>
              <a:t> </a:t>
            </a:r>
            <a:r>
              <a:rPr lang="en-GB" b="1" i="0" dirty="0" err="1">
                <a:solidFill>
                  <a:srgbClr val="000000"/>
                </a:solidFill>
                <a:effectLst/>
              </a:rPr>
              <a:t>objektive</a:t>
            </a:r>
            <a:r>
              <a:rPr lang="en-GB" b="1" i="0" dirty="0">
                <a:solidFill>
                  <a:srgbClr val="000000"/>
                </a:solidFill>
                <a:effectLst/>
              </a:rPr>
              <a:t> </a:t>
            </a:r>
            <a:r>
              <a:rPr lang="en-GB" b="1" i="0" dirty="0" err="1">
                <a:solidFill>
                  <a:srgbClr val="000000"/>
                </a:solidFill>
                <a:effectLst/>
              </a:rPr>
              <a:t>og</a:t>
            </a:r>
            <a:r>
              <a:rPr lang="en-GB" b="1" i="0" dirty="0">
                <a:solidFill>
                  <a:srgbClr val="000000"/>
                </a:solidFill>
                <a:effectLst/>
              </a:rPr>
              <a:t> </a:t>
            </a:r>
            <a:r>
              <a:rPr lang="en-GB" b="1" i="0" dirty="0" err="1">
                <a:solidFill>
                  <a:srgbClr val="000000"/>
                </a:solidFill>
                <a:effectLst/>
              </a:rPr>
              <a:t>gennemsigtige</a:t>
            </a:r>
            <a:r>
              <a:rPr lang="en-GB" b="1" i="0" dirty="0">
                <a:solidFill>
                  <a:srgbClr val="000000"/>
                </a:solidFill>
                <a:effectLst/>
              </a:rPr>
              <a:t> </a:t>
            </a:r>
            <a:r>
              <a:rPr lang="en-GB" b="1" i="0" dirty="0" err="1">
                <a:solidFill>
                  <a:srgbClr val="000000"/>
                </a:solidFill>
                <a:effectLst/>
              </a:rPr>
              <a:t>kriterier</a:t>
            </a:r>
            <a:r>
              <a:rPr lang="en-GB" b="1" i="0" dirty="0">
                <a:solidFill>
                  <a:srgbClr val="000000"/>
                </a:solidFill>
                <a:effectLst/>
              </a:rPr>
              <a:t>,</a:t>
            </a:r>
            <a:r>
              <a:rPr lang="en-GB" b="0" i="0" dirty="0">
                <a:solidFill>
                  <a:srgbClr val="000000"/>
                </a:solidFill>
                <a:effectLst/>
              </a:rPr>
              <a:t> </a:t>
            </a:r>
          </a:p>
          <a:p>
            <a:pPr lvl="1">
              <a:buNone/>
            </a:pPr>
            <a:r>
              <a:rPr lang="en-GB" b="0" i="0" dirty="0">
                <a:solidFill>
                  <a:srgbClr val="000000"/>
                </a:solidFill>
                <a:effectLst/>
              </a:rPr>
              <a:t>for at </a:t>
            </a:r>
            <a:r>
              <a:rPr lang="en-GB" b="0" i="0" dirty="0" err="1">
                <a:solidFill>
                  <a:srgbClr val="000000"/>
                </a:solidFill>
                <a:effectLst/>
              </a:rPr>
              <a:t>efterprøve</a:t>
            </a:r>
            <a:r>
              <a:rPr lang="en-GB" b="0" i="0" dirty="0">
                <a:solidFill>
                  <a:srgbClr val="000000"/>
                </a:solidFill>
                <a:effectLst/>
              </a:rPr>
              <a:t>, om </a:t>
            </a:r>
            <a:r>
              <a:rPr lang="en-GB" b="0" i="0" dirty="0" err="1">
                <a:solidFill>
                  <a:srgbClr val="000000"/>
                </a:solidFill>
                <a:effectLst/>
              </a:rPr>
              <a:t>denne</a:t>
            </a:r>
            <a:r>
              <a:rPr lang="en-GB" b="0" i="0" dirty="0">
                <a:solidFill>
                  <a:srgbClr val="000000"/>
                </a:solidFill>
                <a:effectLst/>
              </a:rPr>
              <a:t> </a:t>
            </a:r>
            <a:r>
              <a:rPr lang="en-GB" b="0" i="0" dirty="0" err="1">
                <a:solidFill>
                  <a:srgbClr val="000000"/>
                </a:solidFill>
                <a:effectLst/>
              </a:rPr>
              <a:t>forskelsbehandling</a:t>
            </a:r>
            <a:r>
              <a:rPr lang="en-GB" b="0" i="0" dirty="0">
                <a:solidFill>
                  <a:srgbClr val="000000"/>
                </a:solidFill>
                <a:effectLst/>
              </a:rPr>
              <a:t> </a:t>
            </a:r>
            <a:r>
              <a:rPr lang="en-GB" b="1" i="0" dirty="0">
                <a:solidFill>
                  <a:srgbClr val="000000"/>
                </a:solidFill>
                <a:effectLst/>
              </a:rPr>
              <a:t>rent </a:t>
            </a:r>
            <a:r>
              <a:rPr lang="en-GB" b="1" i="0" dirty="0" err="1">
                <a:solidFill>
                  <a:srgbClr val="000000"/>
                </a:solidFill>
                <a:effectLst/>
              </a:rPr>
              <a:t>faktisk</a:t>
            </a:r>
            <a:r>
              <a:rPr lang="en-GB" b="1" i="0" dirty="0">
                <a:solidFill>
                  <a:srgbClr val="000000"/>
                </a:solidFill>
                <a:effectLst/>
              </a:rPr>
              <a:t> </a:t>
            </a:r>
            <a:r>
              <a:rPr lang="en-GB" b="1" i="0" dirty="0" err="1">
                <a:solidFill>
                  <a:srgbClr val="000000"/>
                </a:solidFill>
                <a:effectLst/>
              </a:rPr>
              <a:t>opfylder</a:t>
            </a:r>
            <a:r>
              <a:rPr lang="en-GB" b="1" i="0" dirty="0">
                <a:solidFill>
                  <a:srgbClr val="000000"/>
                </a:solidFill>
                <a:effectLst/>
              </a:rPr>
              <a:t> et </a:t>
            </a:r>
            <a:r>
              <a:rPr lang="en-GB" b="1" i="0" dirty="0" err="1">
                <a:solidFill>
                  <a:srgbClr val="000000"/>
                </a:solidFill>
                <a:effectLst/>
              </a:rPr>
              <a:t>reelt</a:t>
            </a:r>
            <a:r>
              <a:rPr lang="en-GB" b="1" i="0" dirty="0">
                <a:solidFill>
                  <a:srgbClr val="000000"/>
                </a:solidFill>
                <a:effectLst/>
              </a:rPr>
              <a:t> </a:t>
            </a:r>
            <a:r>
              <a:rPr lang="en-GB" b="1" i="0" dirty="0" err="1">
                <a:solidFill>
                  <a:srgbClr val="000000"/>
                </a:solidFill>
                <a:effectLst/>
              </a:rPr>
              <a:t>behov</a:t>
            </a:r>
            <a:r>
              <a:rPr lang="en-GB" b="0" i="0" dirty="0">
                <a:solidFill>
                  <a:srgbClr val="000000"/>
                </a:solidFill>
                <a:effectLst/>
              </a:rPr>
              <a:t>, er </a:t>
            </a:r>
            <a:r>
              <a:rPr lang="en-GB" b="1" i="0" dirty="0" err="1">
                <a:solidFill>
                  <a:srgbClr val="000000"/>
                </a:solidFill>
                <a:effectLst/>
              </a:rPr>
              <a:t>egnet</a:t>
            </a:r>
            <a:r>
              <a:rPr lang="en-GB" b="0" i="0" dirty="0">
                <a:solidFill>
                  <a:srgbClr val="000000"/>
                </a:solidFill>
                <a:effectLst/>
              </a:rPr>
              <a:t> </a:t>
            </a:r>
            <a:r>
              <a:rPr lang="en-GB" b="0" i="0" dirty="0" err="1">
                <a:solidFill>
                  <a:srgbClr val="000000"/>
                </a:solidFill>
                <a:effectLst/>
              </a:rPr>
              <a:t>til</a:t>
            </a:r>
            <a:r>
              <a:rPr lang="en-GB" b="0" i="0" dirty="0">
                <a:solidFill>
                  <a:srgbClr val="000000"/>
                </a:solidFill>
                <a:effectLst/>
              </a:rPr>
              <a:t> at </a:t>
            </a:r>
            <a:r>
              <a:rPr lang="en-GB" b="0" i="0" dirty="0" err="1">
                <a:solidFill>
                  <a:srgbClr val="000000"/>
                </a:solidFill>
                <a:effectLst/>
              </a:rPr>
              <a:t>nå</a:t>
            </a:r>
            <a:r>
              <a:rPr lang="en-GB" b="0" i="0" dirty="0">
                <a:solidFill>
                  <a:srgbClr val="000000"/>
                </a:solidFill>
                <a:effectLst/>
              </a:rPr>
              <a:t> det </a:t>
            </a:r>
            <a:r>
              <a:rPr lang="en-GB" b="0" i="0" dirty="0" err="1">
                <a:solidFill>
                  <a:srgbClr val="000000"/>
                </a:solidFill>
                <a:effectLst/>
              </a:rPr>
              <a:t>forfulgte</a:t>
            </a:r>
            <a:r>
              <a:rPr lang="en-GB" b="0" i="0" dirty="0">
                <a:solidFill>
                  <a:srgbClr val="000000"/>
                </a:solidFill>
                <a:effectLst/>
              </a:rPr>
              <a:t> </a:t>
            </a:r>
            <a:r>
              <a:rPr lang="en-GB" b="0" i="0" dirty="0" err="1">
                <a:solidFill>
                  <a:srgbClr val="000000"/>
                </a:solidFill>
                <a:effectLst/>
              </a:rPr>
              <a:t>formål</a:t>
            </a:r>
            <a:r>
              <a:rPr lang="en-GB" b="0" i="0" dirty="0">
                <a:solidFill>
                  <a:srgbClr val="000000"/>
                </a:solidFill>
                <a:effectLst/>
              </a:rPr>
              <a:t> </a:t>
            </a:r>
            <a:r>
              <a:rPr lang="en-GB" b="0" i="0" dirty="0" err="1">
                <a:solidFill>
                  <a:srgbClr val="000000"/>
                </a:solidFill>
                <a:effectLst/>
              </a:rPr>
              <a:t>og</a:t>
            </a:r>
            <a:r>
              <a:rPr lang="en-GB" b="0" i="0" dirty="0">
                <a:solidFill>
                  <a:srgbClr val="000000"/>
                </a:solidFill>
                <a:effectLst/>
              </a:rPr>
              <a:t> </a:t>
            </a:r>
            <a:r>
              <a:rPr lang="en-GB" b="1" i="0" dirty="0">
                <a:solidFill>
                  <a:srgbClr val="000000"/>
                </a:solidFill>
                <a:effectLst/>
              </a:rPr>
              <a:t>er </a:t>
            </a:r>
            <a:r>
              <a:rPr lang="en-GB" b="1" i="0" dirty="0" err="1">
                <a:solidFill>
                  <a:srgbClr val="000000"/>
                </a:solidFill>
                <a:effectLst/>
              </a:rPr>
              <a:t>nødvendig</a:t>
            </a:r>
            <a:r>
              <a:rPr lang="en-GB" b="1" i="0" dirty="0">
                <a:solidFill>
                  <a:srgbClr val="000000"/>
                </a:solidFill>
                <a:effectLst/>
              </a:rPr>
              <a:t> </a:t>
            </a:r>
            <a:r>
              <a:rPr lang="en-GB" b="0" i="0" dirty="0" err="1">
                <a:solidFill>
                  <a:srgbClr val="000000"/>
                </a:solidFill>
                <a:effectLst/>
              </a:rPr>
              <a:t>herfor</a:t>
            </a:r>
            <a:r>
              <a:rPr lang="en-GB" b="0" i="0" dirty="0">
                <a:solidFill>
                  <a:srgbClr val="000000"/>
                </a:solidFill>
                <a:effectLst/>
              </a:rPr>
              <a:t>. </a:t>
            </a:r>
          </a:p>
          <a:p>
            <a:pPr lvl="1">
              <a:buNone/>
            </a:pPr>
            <a:r>
              <a:rPr lang="en-GB" b="0" i="0" dirty="0">
                <a:solidFill>
                  <a:srgbClr val="000000"/>
                </a:solidFill>
                <a:effectLst/>
              </a:rPr>
              <a:t>Det </a:t>
            </a:r>
            <a:r>
              <a:rPr lang="en-GB" b="0" i="0" dirty="0" err="1">
                <a:solidFill>
                  <a:srgbClr val="000000"/>
                </a:solidFill>
                <a:effectLst/>
              </a:rPr>
              <a:t>kan</a:t>
            </a:r>
            <a:r>
              <a:rPr lang="en-GB" b="0" i="0" dirty="0">
                <a:solidFill>
                  <a:srgbClr val="000000"/>
                </a:solidFill>
                <a:effectLst/>
              </a:rPr>
              <a:t> </a:t>
            </a:r>
            <a:r>
              <a:rPr lang="en-GB" b="0" i="0" dirty="0" err="1">
                <a:solidFill>
                  <a:srgbClr val="000000"/>
                </a:solidFill>
                <a:effectLst/>
              </a:rPr>
              <a:t>bl.a</a:t>
            </a:r>
            <a:r>
              <a:rPr lang="en-GB" b="0" i="0" dirty="0">
                <a:solidFill>
                  <a:srgbClr val="000000"/>
                </a:solidFill>
                <a:effectLst/>
              </a:rPr>
              <a:t>. </a:t>
            </a:r>
            <a:r>
              <a:rPr lang="en-GB" b="0" i="0" dirty="0" err="1">
                <a:solidFill>
                  <a:srgbClr val="000000"/>
                </a:solidFill>
                <a:effectLst/>
              </a:rPr>
              <a:t>være</a:t>
            </a:r>
            <a:r>
              <a:rPr lang="en-GB" b="0" i="0" dirty="0">
                <a:solidFill>
                  <a:srgbClr val="000000"/>
                </a:solidFill>
                <a:effectLst/>
              </a:rPr>
              <a:t> </a:t>
            </a:r>
            <a:r>
              <a:rPr lang="en-GB" b="0" i="0" dirty="0" err="1">
                <a:solidFill>
                  <a:srgbClr val="000000"/>
                </a:solidFill>
                <a:effectLst/>
              </a:rPr>
              <a:t>på</a:t>
            </a:r>
            <a:r>
              <a:rPr lang="en-GB" b="0" i="0" dirty="0">
                <a:solidFill>
                  <a:srgbClr val="000000"/>
                </a:solidFill>
                <a:effectLst/>
              </a:rPr>
              <a:t> </a:t>
            </a:r>
            <a:r>
              <a:rPr lang="en-GB" b="0" i="0" dirty="0" err="1">
                <a:solidFill>
                  <a:srgbClr val="000000"/>
                </a:solidFill>
                <a:effectLst/>
              </a:rPr>
              <a:t>grund</a:t>
            </a:r>
            <a:r>
              <a:rPr lang="en-GB" b="0" i="0" dirty="0">
                <a:solidFill>
                  <a:srgbClr val="000000"/>
                </a:solidFill>
                <a:effectLst/>
              </a:rPr>
              <a:t> </a:t>
            </a:r>
            <a:r>
              <a:rPr lang="en-GB" b="0" i="0" dirty="0" err="1">
                <a:solidFill>
                  <a:srgbClr val="000000"/>
                </a:solidFill>
                <a:effectLst/>
              </a:rPr>
              <a:t>af</a:t>
            </a:r>
            <a:r>
              <a:rPr lang="en-GB" b="0" i="0" dirty="0">
                <a:solidFill>
                  <a:srgbClr val="000000"/>
                </a:solidFill>
                <a:effectLst/>
              </a:rPr>
              <a:t> </a:t>
            </a:r>
            <a:r>
              <a:rPr lang="en-GB" b="1" i="0" dirty="0">
                <a:solidFill>
                  <a:srgbClr val="000000"/>
                </a:solidFill>
                <a:effectLst/>
              </a:rPr>
              <a:t>den </a:t>
            </a:r>
            <a:r>
              <a:rPr lang="en-GB" b="1" i="0" dirty="0" err="1">
                <a:solidFill>
                  <a:srgbClr val="000000"/>
                </a:solidFill>
                <a:effectLst/>
              </a:rPr>
              <a:t>særlige</a:t>
            </a:r>
            <a:r>
              <a:rPr lang="en-GB" b="1" i="0" dirty="0">
                <a:solidFill>
                  <a:srgbClr val="000000"/>
                </a:solidFill>
                <a:effectLst/>
              </a:rPr>
              <a:t> </a:t>
            </a:r>
            <a:r>
              <a:rPr lang="en-GB" b="1" i="0" dirty="0" err="1">
                <a:solidFill>
                  <a:srgbClr val="000000"/>
                </a:solidFill>
                <a:effectLst/>
              </a:rPr>
              <a:t>karakter</a:t>
            </a:r>
            <a:r>
              <a:rPr lang="en-GB" b="1" i="0" dirty="0">
                <a:solidFill>
                  <a:srgbClr val="000000"/>
                </a:solidFill>
                <a:effectLst/>
              </a:rPr>
              <a:t> </a:t>
            </a:r>
            <a:r>
              <a:rPr lang="en-GB" b="1" i="0" dirty="0" err="1">
                <a:solidFill>
                  <a:srgbClr val="000000"/>
                </a:solidFill>
                <a:effectLst/>
              </a:rPr>
              <a:t>af</a:t>
            </a:r>
            <a:r>
              <a:rPr lang="en-GB" b="1" i="0" dirty="0">
                <a:solidFill>
                  <a:srgbClr val="000000"/>
                </a:solidFill>
                <a:effectLst/>
              </a:rPr>
              <a:t> de </a:t>
            </a:r>
            <a:r>
              <a:rPr lang="en-GB" b="1" i="0" dirty="0" err="1">
                <a:solidFill>
                  <a:srgbClr val="000000"/>
                </a:solidFill>
                <a:effectLst/>
              </a:rPr>
              <a:t>opgaver</a:t>
            </a:r>
            <a:r>
              <a:rPr lang="en-GB" b="1" i="0" dirty="0">
                <a:solidFill>
                  <a:srgbClr val="000000"/>
                </a:solidFill>
                <a:effectLst/>
              </a:rPr>
              <a:t>, med </a:t>
            </a:r>
            <a:r>
              <a:rPr lang="en-GB" b="1" i="0" dirty="0" err="1">
                <a:solidFill>
                  <a:srgbClr val="000000"/>
                </a:solidFill>
                <a:effectLst/>
              </a:rPr>
              <a:t>henblik</a:t>
            </a:r>
            <a:r>
              <a:rPr lang="en-GB" b="1" i="0" dirty="0">
                <a:solidFill>
                  <a:srgbClr val="000000"/>
                </a:solidFill>
                <a:effectLst/>
              </a:rPr>
              <a:t> </a:t>
            </a:r>
            <a:r>
              <a:rPr lang="en-GB" b="1" i="0" dirty="0" err="1">
                <a:solidFill>
                  <a:srgbClr val="000000"/>
                </a:solidFill>
                <a:effectLst/>
              </a:rPr>
              <a:t>på</a:t>
            </a:r>
            <a:r>
              <a:rPr lang="en-GB" b="1" i="0" dirty="0">
                <a:solidFill>
                  <a:srgbClr val="000000"/>
                </a:solidFill>
                <a:effectLst/>
              </a:rPr>
              <a:t> </a:t>
            </a:r>
            <a:r>
              <a:rPr lang="en-GB" b="1" i="0" dirty="0" err="1">
                <a:solidFill>
                  <a:srgbClr val="000000"/>
                </a:solidFill>
                <a:effectLst/>
              </a:rPr>
              <a:t>hvis</a:t>
            </a:r>
            <a:r>
              <a:rPr lang="en-GB" b="1" i="0" dirty="0">
                <a:solidFill>
                  <a:srgbClr val="000000"/>
                </a:solidFill>
                <a:effectLst/>
              </a:rPr>
              <a:t> </a:t>
            </a:r>
            <a:r>
              <a:rPr lang="en-GB" b="1" i="0" dirty="0" err="1">
                <a:solidFill>
                  <a:srgbClr val="000000"/>
                </a:solidFill>
                <a:effectLst/>
              </a:rPr>
              <a:t>udførelse</a:t>
            </a:r>
            <a:r>
              <a:rPr lang="en-GB" b="1" i="0" dirty="0">
                <a:solidFill>
                  <a:srgbClr val="000000"/>
                </a:solidFill>
                <a:effectLst/>
              </a:rPr>
              <a:t> de </a:t>
            </a:r>
            <a:r>
              <a:rPr lang="en-GB" b="1" i="0" dirty="0" err="1">
                <a:solidFill>
                  <a:srgbClr val="000000"/>
                </a:solidFill>
                <a:effectLst/>
              </a:rPr>
              <a:t>tidsbegrænsede</a:t>
            </a:r>
            <a:r>
              <a:rPr lang="en-GB" b="1" i="0" dirty="0">
                <a:solidFill>
                  <a:srgbClr val="000000"/>
                </a:solidFill>
                <a:effectLst/>
              </a:rPr>
              <a:t> </a:t>
            </a:r>
            <a:r>
              <a:rPr lang="en-GB" b="1" i="0" dirty="0" err="1">
                <a:solidFill>
                  <a:srgbClr val="000000"/>
                </a:solidFill>
                <a:effectLst/>
              </a:rPr>
              <a:t>kontrakter</a:t>
            </a:r>
            <a:r>
              <a:rPr lang="en-GB" b="1" i="0" dirty="0">
                <a:solidFill>
                  <a:srgbClr val="000000"/>
                </a:solidFill>
                <a:effectLst/>
              </a:rPr>
              <a:t> er </a:t>
            </a:r>
            <a:r>
              <a:rPr lang="en-GB" b="1" i="0" dirty="0" err="1">
                <a:solidFill>
                  <a:srgbClr val="000000"/>
                </a:solidFill>
                <a:effectLst/>
              </a:rPr>
              <a:t>blevet</a:t>
            </a:r>
            <a:r>
              <a:rPr lang="en-GB" b="1" i="0" dirty="0">
                <a:solidFill>
                  <a:srgbClr val="000000"/>
                </a:solidFill>
                <a:effectLst/>
              </a:rPr>
              <a:t> </a:t>
            </a:r>
            <a:r>
              <a:rPr lang="en-GB" b="1" i="0" dirty="0" err="1">
                <a:solidFill>
                  <a:srgbClr val="000000"/>
                </a:solidFill>
                <a:effectLst/>
              </a:rPr>
              <a:t>indgået</a:t>
            </a:r>
            <a:r>
              <a:rPr lang="en-GB" b="1" i="0" dirty="0">
                <a:solidFill>
                  <a:srgbClr val="000000"/>
                </a:solidFill>
                <a:effectLst/>
              </a:rPr>
              <a:t>, </a:t>
            </a:r>
            <a:r>
              <a:rPr lang="en-GB" b="0" i="0" dirty="0" err="1">
                <a:solidFill>
                  <a:srgbClr val="000000"/>
                </a:solidFill>
                <a:effectLst/>
              </a:rPr>
              <a:t>samt</a:t>
            </a:r>
            <a:r>
              <a:rPr lang="en-GB" b="0" i="0" dirty="0">
                <a:solidFill>
                  <a:srgbClr val="000000"/>
                </a:solidFill>
                <a:effectLst/>
              </a:rPr>
              <a:t> de </a:t>
            </a:r>
            <a:r>
              <a:rPr lang="en-GB" b="0" i="0" dirty="0" err="1">
                <a:solidFill>
                  <a:srgbClr val="000000"/>
                </a:solidFill>
                <a:effectLst/>
              </a:rPr>
              <a:t>hermed</a:t>
            </a:r>
            <a:r>
              <a:rPr lang="en-GB" b="0" i="0" dirty="0">
                <a:solidFill>
                  <a:srgbClr val="000000"/>
                </a:solidFill>
                <a:effectLst/>
              </a:rPr>
              <a:t> </a:t>
            </a:r>
            <a:r>
              <a:rPr lang="en-GB" b="0" i="0" dirty="0" err="1">
                <a:solidFill>
                  <a:srgbClr val="000000"/>
                </a:solidFill>
                <a:effectLst/>
              </a:rPr>
              <a:t>forbundne</a:t>
            </a:r>
            <a:r>
              <a:rPr lang="en-GB" b="0" i="0" dirty="0">
                <a:solidFill>
                  <a:srgbClr val="000000"/>
                </a:solidFill>
                <a:effectLst/>
              </a:rPr>
              <a:t> </a:t>
            </a:r>
            <a:r>
              <a:rPr lang="en-GB" b="0" i="0" dirty="0" err="1">
                <a:solidFill>
                  <a:srgbClr val="000000"/>
                </a:solidFill>
                <a:effectLst/>
              </a:rPr>
              <a:t>kendetegn</a:t>
            </a:r>
            <a:r>
              <a:rPr lang="en-GB" b="0" i="0" dirty="0">
                <a:solidFill>
                  <a:srgbClr val="000000"/>
                </a:solidFill>
                <a:effectLst/>
              </a:rPr>
              <a:t> </a:t>
            </a:r>
            <a:r>
              <a:rPr lang="en-GB" b="1" i="0" dirty="0" err="1">
                <a:solidFill>
                  <a:srgbClr val="000000"/>
                </a:solidFill>
                <a:effectLst/>
              </a:rPr>
              <a:t>eller</a:t>
            </a:r>
            <a:r>
              <a:rPr lang="en-GB" b="0" i="0" dirty="0">
                <a:solidFill>
                  <a:srgbClr val="000000"/>
                </a:solidFill>
                <a:effectLst/>
              </a:rPr>
              <a:t> </a:t>
            </a:r>
            <a:r>
              <a:rPr lang="en-GB" b="0" i="0" dirty="0" err="1">
                <a:solidFill>
                  <a:srgbClr val="000000"/>
                </a:solidFill>
                <a:effectLst/>
              </a:rPr>
              <a:t>i</a:t>
            </a:r>
            <a:r>
              <a:rPr lang="en-GB" b="0" i="0" dirty="0">
                <a:solidFill>
                  <a:srgbClr val="000000"/>
                </a:solidFill>
                <a:effectLst/>
              </a:rPr>
              <a:t> </a:t>
            </a:r>
            <a:r>
              <a:rPr lang="en-GB" b="0" i="0" dirty="0" err="1">
                <a:solidFill>
                  <a:srgbClr val="000000"/>
                </a:solidFill>
                <a:effectLst/>
              </a:rPr>
              <a:t>givet</a:t>
            </a:r>
            <a:r>
              <a:rPr lang="en-GB" b="0" i="0" dirty="0">
                <a:solidFill>
                  <a:srgbClr val="000000"/>
                </a:solidFill>
                <a:effectLst/>
              </a:rPr>
              <a:t> </a:t>
            </a:r>
            <a:r>
              <a:rPr lang="en-GB" b="0" i="0" dirty="0" err="1">
                <a:solidFill>
                  <a:srgbClr val="000000"/>
                </a:solidFill>
                <a:effectLst/>
              </a:rPr>
              <a:t>fald</a:t>
            </a:r>
            <a:r>
              <a:rPr lang="en-GB" b="0" i="0" dirty="0">
                <a:solidFill>
                  <a:srgbClr val="000000"/>
                </a:solidFill>
                <a:effectLst/>
              </a:rPr>
              <a:t> </a:t>
            </a:r>
            <a:r>
              <a:rPr lang="en-GB" b="0" i="0" dirty="0" err="1">
                <a:solidFill>
                  <a:srgbClr val="000000"/>
                </a:solidFill>
                <a:effectLst/>
              </a:rPr>
              <a:t>på</a:t>
            </a:r>
            <a:r>
              <a:rPr lang="en-GB" b="0" i="0" dirty="0">
                <a:solidFill>
                  <a:srgbClr val="000000"/>
                </a:solidFill>
                <a:effectLst/>
              </a:rPr>
              <a:t> </a:t>
            </a:r>
            <a:r>
              <a:rPr lang="en-GB" b="0" i="0" dirty="0" err="1">
                <a:solidFill>
                  <a:srgbClr val="000000"/>
                </a:solidFill>
                <a:effectLst/>
              </a:rPr>
              <a:t>grund</a:t>
            </a:r>
            <a:r>
              <a:rPr lang="en-GB" b="0" i="0" dirty="0">
                <a:solidFill>
                  <a:srgbClr val="000000"/>
                </a:solidFill>
                <a:effectLst/>
              </a:rPr>
              <a:t> </a:t>
            </a:r>
            <a:r>
              <a:rPr lang="en-GB" b="0" i="0" dirty="0" err="1">
                <a:solidFill>
                  <a:srgbClr val="000000"/>
                </a:solidFill>
                <a:effectLst/>
              </a:rPr>
              <a:t>af</a:t>
            </a:r>
            <a:r>
              <a:rPr lang="en-GB" b="0" i="0" dirty="0">
                <a:solidFill>
                  <a:srgbClr val="000000"/>
                </a:solidFill>
                <a:effectLst/>
              </a:rPr>
              <a:t> </a:t>
            </a:r>
            <a:r>
              <a:rPr lang="en-GB" b="1" i="0" dirty="0" err="1">
                <a:solidFill>
                  <a:srgbClr val="000000"/>
                </a:solidFill>
                <a:effectLst/>
              </a:rPr>
              <a:t>medlemsstatens</a:t>
            </a:r>
            <a:r>
              <a:rPr lang="en-GB" b="1" i="0" dirty="0">
                <a:solidFill>
                  <a:srgbClr val="000000"/>
                </a:solidFill>
                <a:effectLst/>
              </a:rPr>
              <a:t> </a:t>
            </a:r>
            <a:r>
              <a:rPr lang="en-GB" b="1" i="0" dirty="0" err="1">
                <a:solidFill>
                  <a:srgbClr val="000000"/>
                </a:solidFill>
                <a:effectLst/>
              </a:rPr>
              <a:t>forfølgelse</a:t>
            </a:r>
            <a:r>
              <a:rPr lang="en-GB" b="1" i="0" dirty="0">
                <a:solidFill>
                  <a:srgbClr val="000000"/>
                </a:solidFill>
                <a:effectLst/>
              </a:rPr>
              <a:t> </a:t>
            </a:r>
            <a:r>
              <a:rPr lang="en-GB" b="1" i="0" dirty="0" err="1">
                <a:solidFill>
                  <a:srgbClr val="000000"/>
                </a:solidFill>
                <a:effectLst/>
              </a:rPr>
              <a:t>af</a:t>
            </a:r>
            <a:r>
              <a:rPr lang="en-GB" b="1" i="0" dirty="0">
                <a:solidFill>
                  <a:srgbClr val="000000"/>
                </a:solidFill>
                <a:effectLst/>
              </a:rPr>
              <a:t> et </a:t>
            </a:r>
            <a:r>
              <a:rPr lang="en-GB" b="1" i="0" dirty="0" err="1">
                <a:solidFill>
                  <a:srgbClr val="000000"/>
                </a:solidFill>
                <a:effectLst/>
              </a:rPr>
              <a:t>lovligt</a:t>
            </a:r>
            <a:r>
              <a:rPr lang="en-GB" b="1" i="0" dirty="0">
                <a:solidFill>
                  <a:srgbClr val="000000"/>
                </a:solidFill>
                <a:effectLst/>
              </a:rPr>
              <a:t> </a:t>
            </a:r>
            <a:r>
              <a:rPr lang="en-GB" b="1" i="0" dirty="0" err="1">
                <a:solidFill>
                  <a:srgbClr val="000000"/>
                </a:solidFill>
                <a:effectLst/>
              </a:rPr>
              <a:t>socialpolitisk</a:t>
            </a:r>
            <a:r>
              <a:rPr lang="en-GB" b="1" i="0" dirty="0">
                <a:solidFill>
                  <a:srgbClr val="000000"/>
                </a:solidFill>
                <a:effectLst/>
              </a:rPr>
              <a:t> </a:t>
            </a:r>
            <a:r>
              <a:rPr lang="en-GB" b="1" i="0" dirty="0" err="1">
                <a:solidFill>
                  <a:srgbClr val="000000"/>
                </a:solidFill>
                <a:effectLst/>
              </a:rPr>
              <a:t>formål</a:t>
            </a:r>
            <a:r>
              <a:rPr lang="en-GB" b="1" i="0" dirty="0">
                <a:solidFill>
                  <a:srgbClr val="000000"/>
                </a:solidFill>
                <a:effectLst/>
              </a:rPr>
              <a:t> </a:t>
            </a:r>
            <a:r>
              <a:rPr lang="en-GB" b="0" i="0" dirty="0">
                <a:solidFill>
                  <a:srgbClr val="000000"/>
                </a:solidFill>
                <a:effectLst/>
              </a:rPr>
              <a:t>(</a:t>
            </a:r>
            <a:r>
              <a:rPr lang="en-GB" b="0" i="0" dirty="0" err="1">
                <a:solidFill>
                  <a:srgbClr val="000000"/>
                </a:solidFill>
                <a:effectLst/>
              </a:rPr>
              <a:t>præmis</a:t>
            </a:r>
            <a:r>
              <a:rPr lang="en-GB" b="0" i="0" dirty="0">
                <a:solidFill>
                  <a:srgbClr val="000000"/>
                </a:solidFill>
                <a:effectLst/>
              </a:rPr>
              <a:t> 59)</a:t>
            </a:r>
          </a:p>
          <a:p>
            <a:pPr lvl="1">
              <a:buNone/>
            </a:pPr>
            <a:endParaRPr lang="en-DK" dirty="0"/>
          </a:p>
        </p:txBody>
      </p:sp>
      <p:sp>
        <p:nvSpPr>
          <p:cNvPr id="4" name="Date Placeholder 3">
            <a:extLst>
              <a:ext uri="{FF2B5EF4-FFF2-40B4-BE49-F238E27FC236}">
                <a16:creationId xmlns:a16="http://schemas.microsoft.com/office/drawing/2014/main" id="{015409B7-313A-6841-1117-1D7A3ABAEC18}"/>
              </a:ext>
            </a:extLst>
          </p:cNvPr>
          <p:cNvSpPr>
            <a:spLocks noGrp="1"/>
          </p:cNvSpPr>
          <p:nvPr>
            <p:ph type="dt" sz="half" idx="10"/>
          </p:nvPr>
        </p:nvSpPr>
        <p:spPr/>
        <p:txBody>
          <a:bodyPr/>
          <a:lstStyle/>
          <a:p>
            <a:fld id="{C942C650-6381-7D4E-8745-EC649A5FF165}" type="datetime1">
              <a:rPr lang="da-DK" smtClean="0"/>
              <a:t>22.05.2024</a:t>
            </a:fld>
            <a:r>
              <a:rPr lang="da-DK"/>
              <a:t>22-05-2024</a:t>
            </a:r>
          </a:p>
        </p:txBody>
      </p:sp>
      <p:sp>
        <p:nvSpPr>
          <p:cNvPr id="5" name="Rounded Rectangular Callout 4">
            <a:extLst>
              <a:ext uri="{FF2B5EF4-FFF2-40B4-BE49-F238E27FC236}">
                <a16:creationId xmlns:a16="http://schemas.microsoft.com/office/drawing/2014/main" id="{A7761BFD-6DF8-F64A-3656-1C3AED9EACB7}"/>
              </a:ext>
            </a:extLst>
          </p:cNvPr>
          <p:cNvSpPr/>
          <p:nvPr/>
        </p:nvSpPr>
        <p:spPr bwMode="auto">
          <a:xfrm>
            <a:off x="10000704" y="1317703"/>
            <a:ext cx="1872208" cy="468052"/>
          </a:xfrm>
          <a:prstGeom prst="wedgeRoundRectCallout">
            <a:avLst>
              <a:gd name="adj1" fmla="val -30767"/>
              <a:gd name="adj2" fmla="val 85679"/>
              <a:gd name="adj3" fmla="val 16667"/>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a:ln>
                  <a:noFill/>
                </a:ln>
                <a:solidFill>
                  <a:schemeClr val="bg1"/>
                </a:solidFill>
                <a:effectLst/>
                <a:latin typeface="AU Passata" pitchFamily="34" charset="0"/>
              </a:rPr>
              <a:t>En restriktiv test</a:t>
            </a:r>
          </a:p>
        </p:txBody>
      </p:sp>
      <p:sp>
        <p:nvSpPr>
          <p:cNvPr id="6" name="Rounded Rectangular Callout 5">
            <a:extLst>
              <a:ext uri="{FF2B5EF4-FFF2-40B4-BE49-F238E27FC236}">
                <a16:creationId xmlns:a16="http://schemas.microsoft.com/office/drawing/2014/main" id="{57F7B90B-9326-13C8-FDC0-A5D8EB70314E}"/>
              </a:ext>
            </a:extLst>
          </p:cNvPr>
          <p:cNvSpPr/>
          <p:nvPr/>
        </p:nvSpPr>
        <p:spPr bwMode="auto">
          <a:xfrm>
            <a:off x="9594923" y="5443235"/>
            <a:ext cx="2277989" cy="877279"/>
          </a:xfrm>
          <a:prstGeom prst="wedgeRoundRectCallout">
            <a:avLst>
              <a:gd name="adj1" fmla="val -67235"/>
              <a:gd name="adj2" fmla="val 10824"/>
              <a:gd name="adj3" fmla="val 16667"/>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a:ln>
                  <a:noFill/>
                </a:ln>
                <a:solidFill>
                  <a:schemeClr val="bg1"/>
                </a:solidFill>
                <a:effectLst/>
                <a:latin typeface="AU Passata" pitchFamily="34" charset="0"/>
              </a:rPr>
              <a:t>To situationer: </a:t>
            </a:r>
          </a:p>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lang="en-DK" sz="1600" dirty="0">
                <a:solidFill>
                  <a:schemeClr val="bg1"/>
                </a:solidFill>
              </a:rPr>
              <a:t>Opgavens karakter</a:t>
            </a:r>
          </a:p>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a:ln>
                  <a:noFill/>
                </a:ln>
                <a:solidFill>
                  <a:schemeClr val="bg1"/>
                </a:solidFill>
                <a:effectLst/>
                <a:latin typeface="AU Passata" pitchFamily="34" charset="0"/>
              </a:rPr>
              <a:t>Socialpolitiske formål</a:t>
            </a:r>
          </a:p>
        </p:txBody>
      </p:sp>
    </p:spTree>
    <p:extLst>
      <p:ext uri="{BB962C8B-B14F-4D97-AF65-F5344CB8AC3E}">
        <p14:creationId xmlns:p14="http://schemas.microsoft.com/office/powerpoint/2010/main" val="3128482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5CD65-5446-98CF-097D-FE3DE8D82A6B}"/>
              </a:ext>
            </a:extLst>
          </p:cNvPr>
          <p:cNvSpPr>
            <a:spLocks noGrp="1"/>
          </p:cNvSpPr>
          <p:nvPr>
            <p:ph type="title"/>
          </p:nvPr>
        </p:nvSpPr>
        <p:spPr/>
        <p:txBody>
          <a:bodyPr/>
          <a:lstStyle/>
          <a:p>
            <a:r>
              <a:rPr lang="en-GB" dirty="0"/>
              <a:t>S</a:t>
            </a:r>
            <a:r>
              <a:rPr lang="en-DK" dirty="0"/>
              <a:t>ammenlignelig </a:t>
            </a:r>
            <a:br>
              <a:rPr lang="en-DK" dirty="0"/>
            </a:br>
            <a:r>
              <a:rPr lang="en-DK" dirty="0"/>
              <a:t>og/eller objektive grunde ?</a:t>
            </a:r>
          </a:p>
        </p:txBody>
      </p:sp>
      <p:sp>
        <p:nvSpPr>
          <p:cNvPr id="3" name="Content Placeholder 2">
            <a:extLst>
              <a:ext uri="{FF2B5EF4-FFF2-40B4-BE49-F238E27FC236}">
                <a16:creationId xmlns:a16="http://schemas.microsoft.com/office/drawing/2014/main" id="{6BE6B64E-C02F-1579-3418-4434B2BCD03A}"/>
              </a:ext>
            </a:extLst>
          </p:cNvPr>
          <p:cNvSpPr>
            <a:spLocks noGrp="1"/>
          </p:cNvSpPr>
          <p:nvPr>
            <p:ph idx="1"/>
          </p:nvPr>
        </p:nvSpPr>
        <p:spPr/>
        <p:txBody>
          <a:bodyPr/>
          <a:lstStyle/>
          <a:p>
            <a:pPr>
              <a:buNone/>
            </a:pPr>
            <a:endParaRPr lang="en-DK" dirty="0"/>
          </a:p>
          <a:p>
            <a:pPr>
              <a:buNone/>
            </a:pPr>
            <a:endParaRPr lang="en-DK" dirty="0"/>
          </a:p>
          <a:p>
            <a:endParaRPr lang="en-DK" dirty="0"/>
          </a:p>
        </p:txBody>
      </p:sp>
      <p:sp>
        <p:nvSpPr>
          <p:cNvPr id="4" name="Date Placeholder 3">
            <a:extLst>
              <a:ext uri="{FF2B5EF4-FFF2-40B4-BE49-F238E27FC236}">
                <a16:creationId xmlns:a16="http://schemas.microsoft.com/office/drawing/2014/main" id="{ADE49B0D-8581-696E-A8EC-E630375DC5F1}"/>
              </a:ext>
            </a:extLst>
          </p:cNvPr>
          <p:cNvSpPr>
            <a:spLocks noGrp="1"/>
          </p:cNvSpPr>
          <p:nvPr>
            <p:ph type="dt" sz="half" idx="10"/>
          </p:nvPr>
        </p:nvSpPr>
        <p:spPr/>
        <p:txBody>
          <a:bodyPr/>
          <a:lstStyle/>
          <a:p>
            <a:fld id="{8858237F-D683-5B46-B936-CBF2324014F8}" type="datetime1">
              <a:rPr lang="da-DK" smtClean="0"/>
              <a:t>22.05.2024</a:t>
            </a:fld>
            <a:r>
              <a:rPr lang="da-DK"/>
              <a:t>22-05-2024</a:t>
            </a:r>
          </a:p>
        </p:txBody>
      </p:sp>
    </p:spTree>
    <p:extLst>
      <p:ext uri="{BB962C8B-B14F-4D97-AF65-F5344CB8AC3E}">
        <p14:creationId xmlns:p14="http://schemas.microsoft.com/office/powerpoint/2010/main" val="1720842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CDA2D-77A3-7BFE-ABD3-6405777A6F58}"/>
              </a:ext>
            </a:extLst>
          </p:cNvPr>
          <p:cNvSpPr>
            <a:spLocks noGrp="1"/>
          </p:cNvSpPr>
          <p:nvPr>
            <p:ph type="title"/>
          </p:nvPr>
        </p:nvSpPr>
        <p:spPr/>
        <p:txBody>
          <a:bodyPr/>
          <a:lstStyle/>
          <a:p>
            <a:r>
              <a:rPr lang="en-DK" dirty="0"/>
              <a:t>Dernæst: misbrugsværn</a:t>
            </a:r>
          </a:p>
        </p:txBody>
      </p:sp>
      <p:sp>
        <p:nvSpPr>
          <p:cNvPr id="3" name="Content Placeholder 2">
            <a:extLst>
              <a:ext uri="{FF2B5EF4-FFF2-40B4-BE49-F238E27FC236}">
                <a16:creationId xmlns:a16="http://schemas.microsoft.com/office/drawing/2014/main" id="{FD27B49A-C733-9A5E-0397-B6661D8EF892}"/>
              </a:ext>
            </a:extLst>
          </p:cNvPr>
          <p:cNvSpPr>
            <a:spLocks noGrp="1"/>
          </p:cNvSpPr>
          <p:nvPr>
            <p:ph idx="1"/>
          </p:nvPr>
        </p:nvSpPr>
        <p:spPr/>
        <p:txBody>
          <a:bodyPr/>
          <a:lstStyle/>
          <a:p>
            <a:endParaRPr lang="en-DK"/>
          </a:p>
        </p:txBody>
      </p:sp>
      <p:sp>
        <p:nvSpPr>
          <p:cNvPr id="4" name="Date Placeholder 3">
            <a:extLst>
              <a:ext uri="{FF2B5EF4-FFF2-40B4-BE49-F238E27FC236}">
                <a16:creationId xmlns:a16="http://schemas.microsoft.com/office/drawing/2014/main" id="{122440AC-BC9C-240B-47AF-813C1B5E452B}"/>
              </a:ext>
            </a:extLst>
          </p:cNvPr>
          <p:cNvSpPr>
            <a:spLocks noGrp="1"/>
          </p:cNvSpPr>
          <p:nvPr>
            <p:ph type="dt" sz="half" idx="10"/>
          </p:nvPr>
        </p:nvSpPr>
        <p:spPr/>
        <p:txBody>
          <a:bodyPr/>
          <a:lstStyle/>
          <a:p>
            <a:fld id="{0E283F86-92EF-574F-ABC4-4498BA956894}" type="datetime1">
              <a:rPr lang="da-DK" smtClean="0"/>
              <a:t>22.05.2024</a:t>
            </a:fld>
            <a:r>
              <a:rPr lang="da-DK"/>
              <a:t>22-05-2024</a:t>
            </a:r>
          </a:p>
        </p:txBody>
      </p:sp>
    </p:spTree>
    <p:extLst>
      <p:ext uri="{BB962C8B-B14F-4D97-AF65-F5344CB8AC3E}">
        <p14:creationId xmlns:p14="http://schemas.microsoft.com/office/powerpoint/2010/main" val="2833023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dirty="0"/>
              <a:t>Misbrugsværn – objektive grunde</a:t>
            </a:r>
          </a:p>
        </p:txBody>
      </p:sp>
      <p:sp>
        <p:nvSpPr>
          <p:cNvPr id="5" name="Content Placeholder 4"/>
          <p:cNvSpPr>
            <a:spLocks noGrp="1"/>
          </p:cNvSpPr>
          <p:nvPr>
            <p:ph idx="1"/>
          </p:nvPr>
        </p:nvSpPr>
        <p:spPr>
          <a:xfrm>
            <a:off x="981844" y="1772816"/>
            <a:ext cx="10585176" cy="4205225"/>
          </a:xfrm>
        </p:spPr>
        <p:txBody>
          <a:bodyPr/>
          <a:lstStyle/>
          <a:p>
            <a:pPr>
              <a:buNone/>
            </a:pPr>
            <a:r>
              <a:rPr lang="en-GB" sz="1800" b="1" dirty="0" err="1">
                <a:solidFill>
                  <a:srgbClr val="212529"/>
                </a:solidFill>
              </a:rPr>
              <a:t>Tidsbegrænset</a:t>
            </a:r>
            <a:r>
              <a:rPr lang="en-GB" sz="1800" b="1" dirty="0">
                <a:solidFill>
                  <a:srgbClr val="212529"/>
                </a:solidFill>
              </a:rPr>
              <a:t> </a:t>
            </a:r>
            <a:r>
              <a:rPr lang="en-GB" sz="1800" b="1" dirty="0" err="1">
                <a:solidFill>
                  <a:srgbClr val="212529"/>
                </a:solidFill>
              </a:rPr>
              <a:t>ansatte</a:t>
            </a:r>
            <a:r>
              <a:rPr lang="en-GB" sz="1800" b="1" dirty="0">
                <a:solidFill>
                  <a:srgbClr val="212529"/>
                </a:solidFill>
              </a:rPr>
              <a:t> </a:t>
            </a:r>
            <a:r>
              <a:rPr lang="en-GB" sz="1800" b="1" dirty="0" err="1">
                <a:solidFill>
                  <a:srgbClr val="212529"/>
                </a:solidFill>
              </a:rPr>
              <a:t>og</a:t>
            </a:r>
            <a:r>
              <a:rPr lang="en-GB" sz="1800" b="1" dirty="0">
                <a:solidFill>
                  <a:srgbClr val="212529"/>
                </a:solidFill>
              </a:rPr>
              <a:t> </a:t>
            </a:r>
            <a:r>
              <a:rPr lang="en-GB" sz="1800" b="1" dirty="0" err="1">
                <a:solidFill>
                  <a:srgbClr val="212529"/>
                </a:solidFill>
              </a:rPr>
              <a:t>vikarer</a:t>
            </a:r>
            <a:r>
              <a:rPr lang="en-GB" sz="1800" b="1" dirty="0">
                <a:solidFill>
                  <a:srgbClr val="212529"/>
                </a:solidFill>
              </a:rPr>
              <a:t>: </a:t>
            </a:r>
            <a:r>
              <a:rPr lang="en-GB" sz="1800" b="1" dirty="0" err="1">
                <a:solidFill>
                  <a:srgbClr val="212529"/>
                </a:solidFill>
              </a:rPr>
              <a:t>Ikke</a:t>
            </a:r>
            <a:r>
              <a:rPr lang="en-GB" sz="1800" b="1" dirty="0">
                <a:solidFill>
                  <a:srgbClr val="212529"/>
                </a:solidFill>
              </a:rPr>
              <a:t> </a:t>
            </a:r>
            <a:r>
              <a:rPr lang="en-GB" sz="1800" b="1" dirty="0" err="1">
                <a:solidFill>
                  <a:srgbClr val="212529"/>
                </a:solidFill>
              </a:rPr>
              <a:t>flere</a:t>
            </a:r>
            <a:r>
              <a:rPr lang="en-GB" sz="1800" b="1" dirty="0">
                <a:solidFill>
                  <a:srgbClr val="212529"/>
                </a:solidFill>
              </a:rPr>
              <a:t> </a:t>
            </a:r>
            <a:r>
              <a:rPr lang="en-GB" sz="1800" b="1" dirty="0" err="1">
                <a:solidFill>
                  <a:srgbClr val="212529"/>
                </a:solidFill>
              </a:rPr>
              <a:t>på</a:t>
            </a:r>
            <a:r>
              <a:rPr lang="en-GB" sz="1800" b="1" dirty="0">
                <a:solidFill>
                  <a:srgbClr val="212529"/>
                </a:solidFill>
              </a:rPr>
              <a:t> </a:t>
            </a:r>
            <a:r>
              <a:rPr lang="en-GB" sz="1800" b="1" dirty="0" err="1">
                <a:solidFill>
                  <a:srgbClr val="212529"/>
                </a:solidFill>
              </a:rPr>
              <a:t>hinanden</a:t>
            </a:r>
            <a:r>
              <a:rPr lang="en-GB" sz="1800" b="1" dirty="0">
                <a:solidFill>
                  <a:srgbClr val="212529"/>
                </a:solidFill>
              </a:rPr>
              <a:t> </a:t>
            </a:r>
            <a:r>
              <a:rPr lang="en-GB" sz="1800" b="1" dirty="0" err="1">
                <a:solidFill>
                  <a:srgbClr val="212529"/>
                </a:solidFill>
              </a:rPr>
              <a:t>følgende</a:t>
            </a:r>
            <a:r>
              <a:rPr lang="en-GB" sz="1800" b="1" dirty="0">
                <a:solidFill>
                  <a:srgbClr val="212529"/>
                </a:solidFill>
              </a:rPr>
              <a:t> </a:t>
            </a:r>
            <a:r>
              <a:rPr lang="en-GB" sz="1800" b="1" dirty="0" err="1">
                <a:solidFill>
                  <a:srgbClr val="212529"/>
                </a:solidFill>
              </a:rPr>
              <a:t>udsendelser</a:t>
            </a:r>
            <a:r>
              <a:rPr lang="en-GB" sz="1800" dirty="0">
                <a:solidFill>
                  <a:srgbClr val="212529"/>
                </a:solidFill>
              </a:rPr>
              <a:t>, </a:t>
            </a:r>
            <a:r>
              <a:rPr lang="en-GB" sz="1800" dirty="0" err="1">
                <a:solidFill>
                  <a:srgbClr val="212529"/>
                </a:solidFill>
              </a:rPr>
              <a:t>medmindre</a:t>
            </a:r>
            <a:r>
              <a:rPr lang="en-GB" sz="1800" dirty="0">
                <a:solidFill>
                  <a:srgbClr val="212529"/>
                </a:solidFill>
              </a:rPr>
              <a:t> der er </a:t>
            </a:r>
            <a:r>
              <a:rPr lang="en-GB" sz="1800" dirty="0" err="1">
                <a:solidFill>
                  <a:srgbClr val="212529"/>
                </a:solidFill>
              </a:rPr>
              <a:t>objektive</a:t>
            </a:r>
            <a:r>
              <a:rPr lang="en-GB" sz="1800" dirty="0">
                <a:solidFill>
                  <a:srgbClr val="212529"/>
                </a:solidFill>
              </a:rPr>
              <a:t> </a:t>
            </a:r>
            <a:r>
              <a:rPr lang="en-GB" sz="1800" dirty="0" err="1">
                <a:solidFill>
                  <a:srgbClr val="212529"/>
                </a:solidFill>
              </a:rPr>
              <a:t>grunde</a:t>
            </a:r>
            <a:endParaRPr lang="en-GB" sz="1800" dirty="0">
              <a:solidFill>
                <a:srgbClr val="212529"/>
              </a:solidFill>
            </a:endParaRPr>
          </a:p>
          <a:p>
            <a:pPr marL="285750" indent="-285750">
              <a:buFontTx/>
              <a:buChar char="-"/>
            </a:pPr>
            <a:r>
              <a:rPr lang="en-GB" sz="1800" dirty="0">
                <a:solidFill>
                  <a:srgbClr val="212529"/>
                </a:solidFill>
              </a:rPr>
              <a:t>Et </a:t>
            </a:r>
            <a:r>
              <a:rPr lang="en-GB" sz="1800" dirty="0" err="1">
                <a:solidFill>
                  <a:srgbClr val="212529"/>
                </a:solidFill>
              </a:rPr>
              <a:t>værn</a:t>
            </a:r>
            <a:r>
              <a:rPr lang="en-GB" sz="1800" dirty="0">
                <a:solidFill>
                  <a:srgbClr val="212529"/>
                </a:solidFill>
              </a:rPr>
              <a:t> mod </a:t>
            </a:r>
            <a:r>
              <a:rPr lang="en-GB" sz="1800" dirty="0" err="1">
                <a:solidFill>
                  <a:srgbClr val="212529"/>
                </a:solidFill>
              </a:rPr>
              <a:t>misbrug</a:t>
            </a:r>
            <a:endParaRPr lang="en-GB" sz="1800" dirty="0">
              <a:solidFill>
                <a:srgbClr val="212529"/>
              </a:solidFill>
            </a:endParaRPr>
          </a:p>
          <a:p>
            <a:pPr marL="285750" indent="-285750">
              <a:buFontTx/>
              <a:buChar char="-"/>
            </a:pPr>
            <a:endParaRPr lang="en-GB" sz="1800" dirty="0">
              <a:solidFill>
                <a:srgbClr val="212529"/>
              </a:solidFill>
            </a:endParaRPr>
          </a:p>
          <a:p>
            <a:pPr>
              <a:buNone/>
            </a:pPr>
            <a:r>
              <a:rPr lang="en-GB" sz="1800" b="1" dirty="0" err="1">
                <a:solidFill>
                  <a:srgbClr val="212529"/>
                </a:solidFill>
              </a:rPr>
              <a:t>Medlemsstaterne</a:t>
            </a:r>
            <a:r>
              <a:rPr lang="en-GB" sz="1800" b="1" dirty="0">
                <a:solidFill>
                  <a:srgbClr val="212529"/>
                </a:solidFill>
              </a:rPr>
              <a:t> </a:t>
            </a:r>
            <a:r>
              <a:rPr lang="en-GB" sz="1800" b="1" dirty="0" err="1">
                <a:solidFill>
                  <a:srgbClr val="212529"/>
                </a:solidFill>
              </a:rPr>
              <a:t>kan</a:t>
            </a:r>
            <a:r>
              <a:rPr lang="en-GB" sz="1800" b="1" dirty="0">
                <a:solidFill>
                  <a:srgbClr val="212529"/>
                </a:solidFill>
              </a:rPr>
              <a:t> </a:t>
            </a:r>
            <a:r>
              <a:rPr lang="en-GB" sz="1800" b="1" dirty="0" err="1">
                <a:solidFill>
                  <a:srgbClr val="212529"/>
                </a:solidFill>
              </a:rPr>
              <a:t>ifølge</a:t>
            </a:r>
            <a:r>
              <a:rPr lang="en-GB" sz="1800" b="1" dirty="0">
                <a:solidFill>
                  <a:srgbClr val="212529"/>
                </a:solidFill>
              </a:rPr>
              <a:t> </a:t>
            </a:r>
            <a:r>
              <a:rPr lang="en-GB" sz="1800" b="1" dirty="0" err="1">
                <a:solidFill>
                  <a:srgbClr val="212529"/>
                </a:solidFill>
              </a:rPr>
              <a:t>rammeaftalens</a:t>
            </a:r>
            <a:r>
              <a:rPr lang="en-GB" sz="1800" b="1" dirty="0">
                <a:solidFill>
                  <a:srgbClr val="212529"/>
                </a:solidFill>
              </a:rPr>
              <a:t> § 5 </a:t>
            </a:r>
            <a:r>
              <a:rPr lang="en-GB" sz="1800" b="1" dirty="0" err="1">
                <a:solidFill>
                  <a:srgbClr val="212529"/>
                </a:solidFill>
              </a:rPr>
              <a:t>vælge</a:t>
            </a:r>
            <a:r>
              <a:rPr lang="en-GB" sz="1800" b="1" dirty="0">
                <a:solidFill>
                  <a:srgbClr val="212529"/>
                </a:solidFill>
              </a:rPr>
              <a:t> </a:t>
            </a:r>
            <a:r>
              <a:rPr lang="en-GB" sz="1800" b="1" dirty="0" err="1">
                <a:solidFill>
                  <a:srgbClr val="212529"/>
                </a:solidFill>
              </a:rPr>
              <a:t>mellem</a:t>
            </a:r>
            <a:r>
              <a:rPr lang="en-GB" sz="1800" b="1" dirty="0">
                <a:solidFill>
                  <a:srgbClr val="212529"/>
                </a:solidFill>
              </a:rPr>
              <a:t> 3 (4) </a:t>
            </a:r>
            <a:r>
              <a:rPr lang="en-GB" sz="1800" b="1" dirty="0" err="1">
                <a:solidFill>
                  <a:srgbClr val="212529"/>
                </a:solidFill>
              </a:rPr>
              <a:t>forskellige</a:t>
            </a:r>
            <a:r>
              <a:rPr lang="en-GB" sz="1800" b="1" dirty="0">
                <a:solidFill>
                  <a:srgbClr val="212529"/>
                </a:solidFill>
              </a:rPr>
              <a:t> </a:t>
            </a:r>
            <a:r>
              <a:rPr lang="en-GB" sz="1800" b="1" dirty="0" err="1">
                <a:solidFill>
                  <a:srgbClr val="212529"/>
                </a:solidFill>
              </a:rPr>
              <a:t>værn</a:t>
            </a:r>
            <a:r>
              <a:rPr lang="en-GB" sz="1800" b="1" dirty="0">
                <a:solidFill>
                  <a:srgbClr val="212529"/>
                </a:solidFill>
              </a:rPr>
              <a:t>:</a:t>
            </a:r>
          </a:p>
          <a:p>
            <a:pPr marL="717750" lvl="1" indent="-285750">
              <a:buFontTx/>
              <a:buChar char="-"/>
            </a:pPr>
            <a:r>
              <a:rPr lang="en-GB" sz="1800" dirty="0" err="1">
                <a:solidFill>
                  <a:srgbClr val="212529"/>
                </a:solidFill>
              </a:rPr>
              <a:t>Objektive</a:t>
            </a:r>
            <a:r>
              <a:rPr lang="en-GB" sz="1800" dirty="0">
                <a:solidFill>
                  <a:srgbClr val="212529"/>
                </a:solidFill>
              </a:rPr>
              <a:t> </a:t>
            </a:r>
            <a:r>
              <a:rPr lang="en-GB" sz="1800" dirty="0" err="1">
                <a:solidFill>
                  <a:srgbClr val="212529"/>
                </a:solidFill>
              </a:rPr>
              <a:t>grunde</a:t>
            </a:r>
            <a:endParaRPr lang="en-GB" sz="1800" dirty="0">
              <a:solidFill>
                <a:srgbClr val="212529"/>
              </a:solidFill>
            </a:endParaRPr>
          </a:p>
          <a:p>
            <a:pPr marL="717750" lvl="1" indent="-285750">
              <a:buFontTx/>
              <a:buChar char="-"/>
            </a:pPr>
            <a:r>
              <a:rPr lang="en-GB" sz="1800" dirty="0">
                <a:solidFill>
                  <a:srgbClr val="212529"/>
                </a:solidFill>
              </a:rPr>
              <a:t>Maximum </a:t>
            </a:r>
            <a:r>
              <a:rPr lang="en-GB" sz="1800" dirty="0" err="1">
                <a:solidFill>
                  <a:srgbClr val="212529"/>
                </a:solidFill>
              </a:rPr>
              <a:t>antal</a:t>
            </a:r>
            <a:r>
              <a:rPr lang="en-GB" sz="1800" dirty="0">
                <a:solidFill>
                  <a:srgbClr val="212529"/>
                </a:solidFill>
              </a:rPr>
              <a:t> </a:t>
            </a:r>
            <a:r>
              <a:rPr lang="en-GB" sz="1800" dirty="0" err="1">
                <a:solidFill>
                  <a:srgbClr val="212529"/>
                </a:solidFill>
              </a:rPr>
              <a:t>år</a:t>
            </a:r>
            <a:endParaRPr lang="en-GB" sz="1800" dirty="0">
              <a:solidFill>
                <a:srgbClr val="212529"/>
              </a:solidFill>
            </a:endParaRPr>
          </a:p>
          <a:p>
            <a:pPr marL="717750" lvl="1" indent="-285750">
              <a:buFontTx/>
              <a:buChar char="-"/>
            </a:pPr>
            <a:r>
              <a:rPr lang="en-GB" sz="1800" dirty="0">
                <a:solidFill>
                  <a:srgbClr val="212529"/>
                </a:solidFill>
              </a:rPr>
              <a:t>Maximum </a:t>
            </a:r>
            <a:r>
              <a:rPr lang="en-GB" sz="1800" dirty="0" err="1">
                <a:solidFill>
                  <a:srgbClr val="212529"/>
                </a:solidFill>
              </a:rPr>
              <a:t>antal</a:t>
            </a:r>
            <a:r>
              <a:rPr lang="en-GB" sz="1800" dirty="0">
                <a:solidFill>
                  <a:srgbClr val="212529"/>
                </a:solidFill>
              </a:rPr>
              <a:t> </a:t>
            </a:r>
            <a:r>
              <a:rPr lang="en-GB" sz="1800" dirty="0" err="1">
                <a:solidFill>
                  <a:srgbClr val="212529"/>
                </a:solidFill>
              </a:rPr>
              <a:t>forlængelser</a:t>
            </a:r>
            <a:endParaRPr lang="en-GB" sz="1800" dirty="0">
              <a:solidFill>
                <a:srgbClr val="212529"/>
              </a:solidFill>
            </a:endParaRPr>
          </a:p>
          <a:p>
            <a:pPr marL="717750" lvl="1" indent="-285750">
              <a:buFontTx/>
              <a:buChar char="-"/>
            </a:pPr>
            <a:r>
              <a:rPr lang="en-GB" sz="1800" dirty="0" err="1">
                <a:solidFill>
                  <a:srgbClr val="212529"/>
                </a:solidFill>
              </a:rPr>
              <a:t>Eksisterende</a:t>
            </a:r>
            <a:r>
              <a:rPr lang="en-GB" sz="1800" dirty="0">
                <a:solidFill>
                  <a:srgbClr val="212529"/>
                </a:solidFill>
              </a:rPr>
              <a:t> </a:t>
            </a:r>
            <a:r>
              <a:rPr lang="en-GB" sz="1800" dirty="0" err="1">
                <a:solidFill>
                  <a:srgbClr val="212529"/>
                </a:solidFill>
              </a:rPr>
              <a:t>tilsvarende</a:t>
            </a:r>
            <a:r>
              <a:rPr lang="en-GB" sz="1800" dirty="0">
                <a:solidFill>
                  <a:srgbClr val="212529"/>
                </a:solidFill>
              </a:rPr>
              <a:t> </a:t>
            </a:r>
            <a:r>
              <a:rPr lang="en-GB" sz="1800" dirty="0" err="1">
                <a:solidFill>
                  <a:srgbClr val="212529"/>
                </a:solidFill>
              </a:rPr>
              <a:t>misbrugsværn</a:t>
            </a:r>
            <a:r>
              <a:rPr lang="en-GB" sz="1800" dirty="0">
                <a:solidFill>
                  <a:srgbClr val="212529"/>
                </a:solidFill>
              </a:rPr>
              <a:t> (</a:t>
            </a:r>
            <a:r>
              <a:rPr lang="en-GB" sz="1800" dirty="0" err="1">
                <a:solidFill>
                  <a:srgbClr val="212529"/>
                </a:solidFill>
              </a:rPr>
              <a:t>medmindre</a:t>
            </a:r>
            <a:r>
              <a:rPr lang="en-GB" sz="1800" dirty="0">
                <a:solidFill>
                  <a:srgbClr val="212529"/>
                </a:solidFill>
              </a:rPr>
              <a:t>…)</a:t>
            </a:r>
          </a:p>
          <a:p>
            <a:pPr>
              <a:buNone/>
            </a:pPr>
            <a:endParaRPr lang="en-GB" sz="1800" dirty="0">
              <a:solidFill>
                <a:srgbClr val="212529"/>
              </a:solidFill>
            </a:endParaRPr>
          </a:p>
          <a:p>
            <a:pPr marL="285750" indent="-285750">
              <a:buFontTx/>
              <a:buChar char="-"/>
            </a:pPr>
            <a:r>
              <a:rPr lang="en-GB" sz="1800" b="1" dirty="0">
                <a:solidFill>
                  <a:srgbClr val="212529"/>
                </a:solidFill>
              </a:rPr>
              <a:t>Lov om </a:t>
            </a:r>
            <a:r>
              <a:rPr lang="en-GB" sz="1800" b="1" dirty="0" err="1">
                <a:solidFill>
                  <a:srgbClr val="212529"/>
                </a:solidFill>
              </a:rPr>
              <a:t>tidsbegrænset</a:t>
            </a:r>
            <a:r>
              <a:rPr lang="en-GB" sz="1800" b="1" dirty="0">
                <a:solidFill>
                  <a:srgbClr val="212529"/>
                </a:solidFill>
              </a:rPr>
              <a:t> </a:t>
            </a:r>
            <a:r>
              <a:rPr lang="en-GB" sz="1800" b="1" dirty="0" err="1">
                <a:solidFill>
                  <a:srgbClr val="212529"/>
                </a:solidFill>
              </a:rPr>
              <a:t>ansættelse</a:t>
            </a:r>
            <a:r>
              <a:rPr lang="en-GB" sz="1800" dirty="0">
                <a:solidFill>
                  <a:srgbClr val="212529"/>
                </a:solidFill>
              </a:rPr>
              <a:t>: </a:t>
            </a:r>
            <a:r>
              <a:rPr lang="en-GB" sz="1800" dirty="0" err="1">
                <a:solidFill>
                  <a:srgbClr val="212529"/>
                </a:solidFill>
              </a:rPr>
              <a:t>krav</a:t>
            </a:r>
            <a:r>
              <a:rPr lang="en-GB" sz="1800" dirty="0">
                <a:solidFill>
                  <a:srgbClr val="212529"/>
                </a:solidFill>
              </a:rPr>
              <a:t> om </a:t>
            </a:r>
            <a:r>
              <a:rPr lang="en-GB" sz="1800" dirty="0" err="1">
                <a:solidFill>
                  <a:srgbClr val="212529"/>
                </a:solidFill>
              </a:rPr>
              <a:t>objektive</a:t>
            </a:r>
            <a:r>
              <a:rPr lang="en-GB" sz="1800" dirty="0">
                <a:solidFill>
                  <a:srgbClr val="212529"/>
                </a:solidFill>
              </a:rPr>
              <a:t> </a:t>
            </a:r>
            <a:r>
              <a:rPr lang="en-GB" sz="1800" dirty="0" err="1">
                <a:solidFill>
                  <a:srgbClr val="212529"/>
                </a:solidFill>
              </a:rPr>
              <a:t>grunde</a:t>
            </a:r>
            <a:endParaRPr lang="en-GB" sz="1800" dirty="0">
              <a:solidFill>
                <a:srgbClr val="212529"/>
              </a:solidFill>
            </a:endParaRPr>
          </a:p>
          <a:p>
            <a:pPr marL="285750" indent="-285750">
              <a:buFontTx/>
              <a:buChar char="-"/>
            </a:pPr>
            <a:r>
              <a:rPr lang="en-GB" sz="1800" b="1" dirty="0" err="1">
                <a:solidFill>
                  <a:srgbClr val="212529"/>
                </a:solidFill>
              </a:rPr>
              <a:t>Implementeringsoverenskomster</a:t>
            </a:r>
            <a:r>
              <a:rPr lang="en-GB" sz="1800" dirty="0">
                <a:solidFill>
                  <a:srgbClr val="212529"/>
                </a:solidFill>
              </a:rPr>
              <a:t>: </a:t>
            </a:r>
            <a:r>
              <a:rPr lang="en-GB" sz="1800" dirty="0" err="1">
                <a:solidFill>
                  <a:srgbClr val="212529"/>
                </a:solidFill>
              </a:rPr>
              <a:t>kan</a:t>
            </a:r>
            <a:r>
              <a:rPr lang="en-GB" sz="1800" dirty="0">
                <a:solidFill>
                  <a:srgbClr val="212529"/>
                </a:solidFill>
              </a:rPr>
              <a:t> </a:t>
            </a:r>
            <a:r>
              <a:rPr lang="en-GB" sz="1800" dirty="0" err="1">
                <a:solidFill>
                  <a:srgbClr val="212529"/>
                </a:solidFill>
              </a:rPr>
              <a:t>vælge</a:t>
            </a:r>
            <a:r>
              <a:rPr lang="en-GB" sz="1800" dirty="0">
                <a:solidFill>
                  <a:srgbClr val="212529"/>
                </a:solidFill>
              </a:rPr>
              <a:t> </a:t>
            </a:r>
            <a:r>
              <a:rPr lang="en-GB" sz="1800" dirty="0" err="1">
                <a:solidFill>
                  <a:srgbClr val="212529"/>
                </a:solidFill>
              </a:rPr>
              <a:t>andre</a:t>
            </a:r>
            <a:r>
              <a:rPr lang="en-GB" sz="1800" dirty="0">
                <a:solidFill>
                  <a:srgbClr val="212529"/>
                </a:solidFill>
              </a:rPr>
              <a:t> </a:t>
            </a:r>
            <a:r>
              <a:rPr lang="en-GB" sz="1800" dirty="0" err="1">
                <a:solidFill>
                  <a:srgbClr val="212529"/>
                </a:solidFill>
              </a:rPr>
              <a:t>misbrugsværn</a:t>
            </a:r>
            <a:r>
              <a:rPr lang="en-GB" sz="1800" dirty="0">
                <a:solidFill>
                  <a:srgbClr val="212529"/>
                </a:solidFill>
              </a:rPr>
              <a:t> (</a:t>
            </a:r>
            <a:r>
              <a:rPr lang="en-GB" sz="1800" dirty="0" err="1">
                <a:solidFill>
                  <a:srgbClr val="212529"/>
                </a:solidFill>
              </a:rPr>
              <a:t>skal</a:t>
            </a:r>
            <a:r>
              <a:rPr lang="en-GB" sz="1800" dirty="0">
                <a:solidFill>
                  <a:srgbClr val="212529"/>
                </a:solidFill>
              </a:rPr>
              <a:t> </a:t>
            </a:r>
            <a:r>
              <a:rPr lang="en-GB" sz="1800" dirty="0" err="1">
                <a:solidFill>
                  <a:srgbClr val="212529"/>
                </a:solidFill>
              </a:rPr>
              <a:t>sikre</a:t>
            </a:r>
            <a:r>
              <a:rPr lang="en-GB" sz="1800" dirty="0">
                <a:solidFill>
                  <a:srgbClr val="212529"/>
                </a:solidFill>
              </a:rPr>
              <a:t> </a:t>
            </a:r>
            <a:r>
              <a:rPr lang="en-GB" sz="1800" dirty="0" err="1">
                <a:solidFill>
                  <a:srgbClr val="212529"/>
                </a:solidFill>
              </a:rPr>
              <a:t>direktivets</a:t>
            </a:r>
            <a:r>
              <a:rPr lang="en-GB" sz="1800" dirty="0">
                <a:solidFill>
                  <a:srgbClr val="212529"/>
                </a:solidFill>
              </a:rPr>
              <a:t> </a:t>
            </a:r>
            <a:r>
              <a:rPr lang="en-GB" sz="1800" dirty="0" err="1">
                <a:solidFill>
                  <a:srgbClr val="212529"/>
                </a:solidFill>
              </a:rPr>
              <a:t>rettigheder</a:t>
            </a:r>
            <a:r>
              <a:rPr lang="en-GB" sz="1800" dirty="0">
                <a:solidFill>
                  <a:srgbClr val="212529"/>
                </a:solidFill>
              </a:rPr>
              <a:t>)</a:t>
            </a:r>
          </a:p>
          <a:p>
            <a:pPr marL="285750" indent="-285750">
              <a:buFontTx/>
              <a:buChar char="-"/>
            </a:pPr>
            <a:endParaRPr lang="en-GB" sz="1800" b="0" i="0" dirty="0">
              <a:solidFill>
                <a:srgbClr val="212529"/>
              </a:solidFill>
              <a:effectLst/>
            </a:endParaRPr>
          </a:p>
        </p:txBody>
      </p:sp>
    </p:spTree>
    <p:custDataLst>
      <p:tags r:id="rId1"/>
    </p:custDataLst>
    <p:extLst>
      <p:ext uri="{BB962C8B-B14F-4D97-AF65-F5344CB8AC3E}">
        <p14:creationId xmlns:p14="http://schemas.microsoft.com/office/powerpoint/2010/main" val="128357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dirty="0"/>
              <a:t>Misbrugsværn – objektive grunde</a:t>
            </a:r>
          </a:p>
        </p:txBody>
      </p:sp>
      <p:sp>
        <p:nvSpPr>
          <p:cNvPr id="5" name="Content Placeholder 4"/>
          <p:cNvSpPr>
            <a:spLocks noGrp="1"/>
          </p:cNvSpPr>
          <p:nvPr>
            <p:ph idx="1"/>
          </p:nvPr>
        </p:nvSpPr>
        <p:spPr>
          <a:xfrm>
            <a:off x="981844" y="1772816"/>
            <a:ext cx="10437166" cy="4205225"/>
          </a:xfrm>
        </p:spPr>
        <p:txBody>
          <a:bodyPr/>
          <a:lstStyle/>
          <a:p>
            <a:r>
              <a:rPr lang="da-DK" sz="1800" b="1" dirty="0">
                <a:ea typeface="Times New Roman" panose="02020603050405020304" pitchFamily="18" charset="0"/>
              </a:rPr>
              <a:t>Misbrugsværnet: Objektive grunde</a:t>
            </a:r>
          </a:p>
          <a:p>
            <a:pPr marL="285750" indent="-285750">
              <a:buFont typeface="Arial" panose="020B0604020202020204" pitchFamily="34" charset="0"/>
              <a:buChar char="•"/>
            </a:pPr>
            <a:r>
              <a:rPr lang="da-DK" sz="1800" dirty="0">
                <a:ea typeface="Times New Roman" panose="02020603050405020304" pitchFamily="18" charset="0"/>
              </a:rPr>
              <a:t>En restriktiv test</a:t>
            </a:r>
          </a:p>
          <a:p>
            <a:pPr marL="285750" indent="-285750">
              <a:buFont typeface="Arial" panose="020B0604020202020204" pitchFamily="34" charset="0"/>
              <a:buChar char="•"/>
            </a:pPr>
            <a:r>
              <a:rPr lang="da-DK" sz="1800" dirty="0">
                <a:ea typeface="Times New Roman" panose="02020603050405020304" pitchFamily="18" charset="0"/>
              </a:rPr>
              <a:t>Lovgivning eller overenskomstbestemmelser udgør ikke ‘objektive grunde’, jf. C-212/04 </a:t>
            </a:r>
            <a:r>
              <a:rPr lang="da-DK" sz="1800" dirty="0" err="1">
                <a:ea typeface="Times New Roman" panose="02020603050405020304" pitchFamily="18" charset="0"/>
              </a:rPr>
              <a:t>Adeneler</a:t>
            </a:r>
            <a:endParaRPr lang="da-DK" sz="1800" dirty="0">
              <a:ea typeface="Times New Roman" panose="02020603050405020304" pitchFamily="18" charset="0"/>
            </a:endParaRPr>
          </a:p>
          <a:p>
            <a:pPr marL="285750" indent="-285750">
              <a:buFont typeface="Arial" panose="020B0604020202020204" pitchFamily="34" charset="0"/>
              <a:buChar char="•"/>
            </a:pPr>
            <a:r>
              <a:rPr lang="da-DK" sz="1800" dirty="0">
                <a:effectLst/>
                <a:ea typeface="Times New Roman" panose="02020603050405020304" pitchFamily="18" charset="0"/>
              </a:rPr>
              <a:t>Begrebet ‘objekti</a:t>
            </a:r>
            <a:r>
              <a:rPr lang="da-DK" sz="1800" dirty="0">
                <a:ea typeface="Times New Roman" panose="02020603050405020304" pitchFamily="18" charset="0"/>
              </a:rPr>
              <a:t>v omstændighed’ henviser til </a:t>
            </a:r>
            <a:r>
              <a:rPr lang="da-DK" sz="1800" b="1" dirty="0">
                <a:ea typeface="Times New Roman" panose="02020603050405020304" pitchFamily="18" charset="0"/>
              </a:rPr>
              <a:t>præcise og konkrete omstændigheder i forbindelse med en bestemt aktivitet,</a:t>
            </a:r>
            <a:r>
              <a:rPr lang="da-DK" sz="1800" dirty="0">
                <a:ea typeface="Times New Roman" panose="02020603050405020304" pitchFamily="18" charset="0"/>
              </a:rPr>
              <a:t> i denne særlige sammenhæng kan begrunde anvendelse af tidsbegrænsede kontrakter, jf.  Sanchez </a:t>
            </a:r>
            <a:r>
              <a:rPr lang="da-DK" sz="1800" dirty="0" err="1">
                <a:ea typeface="Times New Roman" panose="02020603050405020304" pitchFamily="18" charset="0"/>
              </a:rPr>
              <a:t>Ruiz</a:t>
            </a:r>
            <a:r>
              <a:rPr lang="da-DK" sz="1800" dirty="0">
                <a:ea typeface="Times New Roman" panose="02020603050405020304" pitchFamily="18" charset="0"/>
              </a:rPr>
              <a:t> m.fl. C-103/18 og C-429/18 - den særlige opgave, forholdene, eller et socialpolitisk formål</a:t>
            </a:r>
          </a:p>
          <a:p>
            <a:pPr marL="285750" indent="-285750">
              <a:buFont typeface="Arial" panose="020B0604020202020204" pitchFamily="34" charset="0"/>
              <a:buChar char="•"/>
            </a:pPr>
            <a:r>
              <a:rPr lang="da-DK" sz="1800" dirty="0">
                <a:ea typeface="Times New Roman" panose="02020603050405020304" pitchFamily="18" charset="0"/>
              </a:rPr>
              <a:t>Fornyelse for at dække </a:t>
            </a:r>
            <a:r>
              <a:rPr lang="da-DK" sz="1800" b="1" dirty="0">
                <a:ea typeface="Times New Roman" panose="02020603050405020304" pitchFamily="18" charset="0"/>
              </a:rPr>
              <a:t>et behov, der faktisk ikke er midlertidige, men derimod faste og varige</a:t>
            </a:r>
            <a:r>
              <a:rPr lang="da-DK" sz="1800" dirty="0">
                <a:ea typeface="Times New Roman" panose="02020603050405020304" pitchFamily="18" charset="0"/>
              </a:rPr>
              <a:t>, er i direkte modstrid med forudsætningen, som rammeaftalen hviler på, nemlig forudsætningen om at </a:t>
            </a:r>
            <a:r>
              <a:rPr lang="da-DK" sz="1800" b="1" dirty="0">
                <a:ea typeface="Times New Roman" panose="02020603050405020304" pitchFamily="18" charset="0"/>
              </a:rPr>
              <a:t>tidsubegrænsede kontrakter udgør den sædvanlige ansættelsesform</a:t>
            </a:r>
            <a:r>
              <a:rPr lang="da-DK" sz="1800" dirty="0">
                <a:ea typeface="Times New Roman" panose="02020603050405020304" pitchFamily="18" charset="0"/>
              </a:rPr>
              <a:t>, jf. Sanchez </a:t>
            </a:r>
            <a:r>
              <a:rPr lang="da-DK" sz="1800" dirty="0" err="1">
                <a:ea typeface="Times New Roman" panose="02020603050405020304" pitchFamily="18" charset="0"/>
              </a:rPr>
              <a:t>Ruiz</a:t>
            </a:r>
            <a:r>
              <a:rPr lang="da-DK" sz="1800" dirty="0">
                <a:ea typeface="Times New Roman" panose="02020603050405020304" pitchFamily="18" charset="0"/>
              </a:rPr>
              <a:t> m.fl. C-103/18 og C-429/18  - selvom tidsbegrænsede ansættelseskontrakter er en beskæftigelsesform indenfor visse sektorer, erhverv og aktiviteter. </a:t>
            </a:r>
          </a:p>
        </p:txBody>
      </p:sp>
      <p:sp>
        <p:nvSpPr>
          <p:cNvPr id="2" name="Rounded Rectangular Callout 1">
            <a:extLst>
              <a:ext uri="{FF2B5EF4-FFF2-40B4-BE49-F238E27FC236}">
                <a16:creationId xmlns:a16="http://schemas.microsoft.com/office/drawing/2014/main" id="{253C7BD4-9B63-7BC1-0812-BAB779BF4039}"/>
              </a:ext>
            </a:extLst>
          </p:cNvPr>
          <p:cNvSpPr/>
          <p:nvPr/>
        </p:nvSpPr>
        <p:spPr bwMode="auto">
          <a:xfrm>
            <a:off x="7654443" y="5373216"/>
            <a:ext cx="3552538" cy="402251"/>
          </a:xfrm>
          <a:prstGeom prst="wedgeRoundRectCallout">
            <a:avLst>
              <a:gd name="adj1" fmla="val -52761"/>
              <a:gd name="adj2" fmla="val -113632"/>
              <a:gd name="adj3" fmla="val 16667"/>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a:lnSpc>
                <a:spcPct val="100000"/>
              </a:lnSpc>
            </a:pPr>
            <a:r>
              <a:rPr lang="en-DK" sz="1600" dirty="0">
                <a:solidFill>
                  <a:schemeClr val="bg1"/>
                </a:solidFill>
              </a:rPr>
              <a:t>Typer af grunde OG en misbrugstest</a:t>
            </a:r>
          </a:p>
        </p:txBody>
      </p:sp>
    </p:spTree>
    <p:custDataLst>
      <p:tags r:id="rId1"/>
    </p:custDataLst>
    <p:extLst>
      <p:ext uri="{BB962C8B-B14F-4D97-AF65-F5344CB8AC3E}">
        <p14:creationId xmlns:p14="http://schemas.microsoft.com/office/powerpoint/2010/main" val="172573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dirty="0"/>
              <a:t>Misbrugsværn – objektive grunde</a:t>
            </a:r>
          </a:p>
        </p:txBody>
      </p:sp>
      <p:sp>
        <p:nvSpPr>
          <p:cNvPr id="5" name="Content Placeholder 4"/>
          <p:cNvSpPr>
            <a:spLocks noGrp="1"/>
          </p:cNvSpPr>
          <p:nvPr>
            <p:ph idx="1"/>
          </p:nvPr>
        </p:nvSpPr>
        <p:spPr>
          <a:xfrm>
            <a:off x="981844" y="1628800"/>
            <a:ext cx="10437166" cy="4936069"/>
          </a:xfrm>
        </p:spPr>
        <p:txBody>
          <a:bodyPr/>
          <a:lstStyle/>
          <a:p>
            <a:r>
              <a:rPr lang="da-DK" sz="1800" b="1" dirty="0">
                <a:highlight>
                  <a:srgbClr val="FFFFFF"/>
                </a:highlight>
                <a:ea typeface="Times New Roman" panose="02020603050405020304" pitchFamily="18" charset="0"/>
              </a:rPr>
              <a:t>Misbrugsværnet: Objektive grunde, f.eks. C-550/19 EV: </a:t>
            </a:r>
          </a:p>
          <a:p>
            <a:r>
              <a:rPr lang="da-DK" sz="1800" dirty="0">
                <a:highlight>
                  <a:srgbClr val="FFFFFF"/>
                </a:highlight>
                <a:ea typeface="Times New Roman" panose="02020603050405020304" pitchFamily="18" charset="0"/>
              </a:rPr>
              <a:t>Tidsbegrænsede byggekontrakter kunne forlænges uden begrænsning i tid. Det nye byggeprojekt ansås for at være en objektiv grund efter spansk ret. Her: Samlet varighed på 25 år (6 kontrakter)</a:t>
            </a:r>
          </a:p>
          <a:p>
            <a:r>
              <a:rPr lang="da-DK" sz="1800" b="1" dirty="0">
                <a:highlight>
                  <a:srgbClr val="FFFFFF"/>
                </a:highlight>
                <a:ea typeface="Times New Roman" panose="02020603050405020304" pitchFamily="18" charset="0"/>
              </a:rPr>
              <a:t>EU-Domstolen: </a:t>
            </a:r>
          </a:p>
          <a:p>
            <a:pPr marL="285750" indent="-285750">
              <a:buFont typeface="Arial" panose="020B0604020202020204" pitchFamily="34" charset="0"/>
              <a:buChar char="•"/>
            </a:pPr>
            <a:r>
              <a:rPr lang="da-DK" sz="1800" dirty="0">
                <a:effectLst/>
                <a:highlight>
                  <a:srgbClr val="FFFFFF"/>
                </a:highlight>
                <a:ea typeface="Times New Roman" panose="02020603050405020304" pitchFamily="18" charset="0"/>
              </a:rPr>
              <a:t>Begrebet ‘objekti</a:t>
            </a:r>
            <a:r>
              <a:rPr lang="da-DK" sz="1800" dirty="0">
                <a:highlight>
                  <a:srgbClr val="FFFFFF"/>
                </a:highlight>
                <a:ea typeface="Times New Roman" panose="02020603050405020304" pitchFamily="18" charset="0"/>
              </a:rPr>
              <a:t>v omstændighed’ henviser til præcise og konkrete omstændigheder i forbindelse med en bestemt aktivitet (præmis 59)</a:t>
            </a:r>
          </a:p>
          <a:p>
            <a:pPr marL="285750" indent="-285750">
              <a:buFont typeface="Arial" panose="020B0604020202020204" pitchFamily="34" charset="0"/>
              <a:buChar char="•"/>
            </a:pPr>
            <a:r>
              <a:rPr lang="da-DK" sz="1800" dirty="0">
                <a:highlight>
                  <a:srgbClr val="FFFFFF"/>
                </a:highlight>
                <a:ea typeface="Times New Roman" panose="02020603050405020304" pitchFamily="18" charset="0"/>
              </a:rPr>
              <a:t>En formel bestemmelse gør det ikke muligt at udlede objektive og gennemsigtige kriterier for at efterprøve, om fornyelsen rent faktisk opfylder et reelt behov, er egnet til at nå formålet, og nødvendig herfor (præmis 61-62). </a:t>
            </a:r>
          </a:p>
          <a:p>
            <a:pPr marL="285750" indent="-285750">
              <a:buFont typeface="Arial" panose="020B0604020202020204" pitchFamily="34" charset="0"/>
              <a:buChar char="•"/>
            </a:pPr>
            <a:r>
              <a:rPr lang="da-DK" sz="1800" dirty="0">
                <a:highlight>
                  <a:srgbClr val="FFFFFF"/>
                </a:highlight>
                <a:ea typeface="Times New Roman" panose="02020603050405020304" pitchFamily="18" charset="0"/>
              </a:rPr>
              <a:t>Det skal kunne efterprøves, at fornyelsen har til formål at dække midlertidige behov og ikke reelt anvendes til at dække arbejdsgiverens faste og varige personalebehov (præmis 63) – det skal undersøges i hvert konkret tilfælde (præmis 64).</a:t>
            </a:r>
          </a:p>
          <a:p>
            <a:pPr marL="285750" indent="-285750">
              <a:buFont typeface="Arial" panose="020B0604020202020204" pitchFamily="34" charset="0"/>
              <a:buChar char="•"/>
            </a:pPr>
            <a:r>
              <a:rPr lang="da-DK" sz="1800" dirty="0">
                <a:highlight>
                  <a:srgbClr val="FFFFFF"/>
                </a:highlight>
                <a:ea typeface="Times New Roman" panose="02020603050405020304" pitchFamily="18" charset="0"/>
              </a:rPr>
              <a:t>Et nyt byggeprojekt kan være en objektiv omstændighed (præmis 66-68). </a:t>
            </a:r>
          </a:p>
          <a:p>
            <a:pPr marL="285750" indent="-285750">
              <a:buFont typeface="Arial" panose="020B0604020202020204" pitchFamily="34" charset="0"/>
              <a:buChar char="•"/>
            </a:pPr>
            <a:r>
              <a:rPr lang="da-DK" sz="1800" dirty="0">
                <a:highlight>
                  <a:srgbClr val="FFFFFF"/>
                </a:highlight>
                <a:ea typeface="Times New Roman" panose="02020603050405020304" pitchFamily="18" charset="0"/>
              </a:rPr>
              <a:t>Men har ikke hindre flere kontrakter med samme arbejdsgiver men på forskellige byggeprojekter.  Det skal efterprøves - </a:t>
            </a:r>
            <a:r>
              <a:rPr lang="da-DK" sz="1800" dirty="0">
                <a:effectLst/>
                <a:highlight>
                  <a:srgbClr val="FFFFFF"/>
                </a:highlight>
                <a:ea typeface="Times New Roman" panose="02020603050405020304" pitchFamily="18" charset="0"/>
              </a:rPr>
              <a:t>blandt andet ud fra antallet af fornyelser - om fornyelserne har til formål at dække </a:t>
            </a:r>
            <a:r>
              <a:rPr lang="da-DK" sz="1800" b="1" dirty="0">
                <a:effectLst/>
                <a:highlight>
                  <a:srgbClr val="FFFFFF"/>
                </a:highlight>
                <a:ea typeface="Times New Roman" panose="02020603050405020304" pitchFamily="18" charset="0"/>
              </a:rPr>
              <a:t>midlertidige behov </a:t>
            </a:r>
            <a:r>
              <a:rPr lang="da-DK" sz="1800" dirty="0">
                <a:effectLst/>
                <a:highlight>
                  <a:srgbClr val="FFFFFF"/>
                </a:highlight>
                <a:ea typeface="Times New Roman" panose="02020603050405020304" pitchFamily="18" charset="0"/>
              </a:rPr>
              <a:t>eller </a:t>
            </a:r>
            <a:r>
              <a:rPr lang="da-DK" sz="1800" b="1" dirty="0">
                <a:effectLst/>
                <a:highlight>
                  <a:srgbClr val="FFFFFF"/>
                </a:highlight>
                <a:ea typeface="Times New Roman" panose="02020603050405020304" pitchFamily="18" charset="0"/>
              </a:rPr>
              <a:t>om de reelt anvendes til at dække arbejdsgiverens faste og varige behov. </a:t>
            </a:r>
            <a:endParaRPr lang="en-GB" sz="1800" b="0" i="0" dirty="0">
              <a:solidFill>
                <a:srgbClr val="212529"/>
              </a:solidFill>
              <a:effectLst/>
              <a:highlight>
                <a:srgbClr val="FFFFFF"/>
              </a:highlight>
            </a:endParaRPr>
          </a:p>
        </p:txBody>
      </p:sp>
    </p:spTree>
    <p:custDataLst>
      <p:tags r:id="rId1"/>
    </p:custDataLst>
    <p:extLst>
      <p:ext uri="{BB962C8B-B14F-4D97-AF65-F5344CB8AC3E}">
        <p14:creationId xmlns:p14="http://schemas.microsoft.com/office/powerpoint/2010/main" val="171023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9B776-4F1A-DC34-EDFF-9732F720D6E3}"/>
              </a:ext>
            </a:extLst>
          </p:cNvPr>
          <p:cNvSpPr>
            <a:spLocks noGrp="1"/>
          </p:cNvSpPr>
          <p:nvPr>
            <p:ph type="title"/>
          </p:nvPr>
        </p:nvSpPr>
        <p:spPr/>
        <p:txBody>
          <a:bodyPr/>
          <a:lstStyle/>
          <a:p>
            <a:r>
              <a:rPr lang="en-DK" dirty="0"/>
              <a:t>Misbrug – og objektive grunde</a:t>
            </a:r>
          </a:p>
        </p:txBody>
      </p:sp>
      <p:sp>
        <p:nvSpPr>
          <p:cNvPr id="3" name="Content Placeholder 2">
            <a:extLst>
              <a:ext uri="{FF2B5EF4-FFF2-40B4-BE49-F238E27FC236}">
                <a16:creationId xmlns:a16="http://schemas.microsoft.com/office/drawing/2014/main" id="{C030B206-D638-CF9E-EC23-418028B1C3F0}"/>
              </a:ext>
            </a:extLst>
          </p:cNvPr>
          <p:cNvSpPr>
            <a:spLocks noGrp="1"/>
          </p:cNvSpPr>
          <p:nvPr>
            <p:ph idx="1"/>
          </p:nvPr>
        </p:nvSpPr>
        <p:spPr/>
        <p:txBody>
          <a:bodyPr/>
          <a:lstStyle/>
          <a:p>
            <a:r>
              <a:rPr lang="en-DK" dirty="0"/>
              <a:t>Typer af grunde OG skal hindre misbrug/reducere brugen af tidsbegrænsede kontrakter</a:t>
            </a:r>
          </a:p>
        </p:txBody>
      </p:sp>
      <p:sp>
        <p:nvSpPr>
          <p:cNvPr id="4" name="Date Placeholder 3">
            <a:extLst>
              <a:ext uri="{FF2B5EF4-FFF2-40B4-BE49-F238E27FC236}">
                <a16:creationId xmlns:a16="http://schemas.microsoft.com/office/drawing/2014/main" id="{5791EEB1-911A-396F-ACD9-142841B0A4FC}"/>
              </a:ext>
            </a:extLst>
          </p:cNvPr>
          <p:cNvSpPr>
            <a:spLocks noGrp="1"/>
          </p:cNvSpPr>
          <p:nvPr>
            <p:ph type="dt" sz="half" idx="10"/>
          </p:nvPr>
        </p:nvSpPr>
        <p:spPr/>
        <p:txBody>
          <a:bodyPr/>
          <a:lstStyle/>
          <a:p>
            <a:fld id="{2AE18A0D-FECD-FF46-81F0-F93142D8096F}" type="datetime1">
              <a:rPr lang="da-DK" smtClean="0"/>
              <a:t>22.05.2024</a:t>
            </a:fld>
            <a:r>
              <a:rPr lang="da-DK"/>
              <a:t>22-05-2024</a:t>
            </a:r>
          </a:p>
        </p:txBody>
      </p:sp>
    </p:spTree>
    <p:extLst>
      <p:ext uri="{BB962C8B-B14F-4D97-AF65-F5344CB8AC3E}">
        <p14:creationId xmlns:p14="http://schemas.microsoft.com/office/powerpoint/2010/main" val="1666954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3969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da-DK" dirty="0"/>
              <a:t>Eftermiddagens program</a:t>
            </a:r>
          </a:p>
        </p:txBody>
      </p:sp>
      <p:sp>
        <p:nvSpPr>
          <p:cNvPr id="5" name="Content Placeholder 4"/>
          <p:cNvSpPr>
            <a:spLocks noGrp="1"/>
          </p:cNvSpPr>
          <p:nvPr>
            <p:ph idx="1"/>
          </p:nvPr>
        </p:nvSpPr>
        <p:spPr/>
        <p:txBody>
          <a:bodyPr/>
          <a:lstStyle/>
          <a:p>
            <a:pPr>
              <a:buNone/>
            </a:pPr>
            <a:r>
              <a:rPr lang="da-DK" dirty="0"/>
              <a:t>1. Introduktion</a:t>
            </a:r>
          </a:p>
          <a:p>
            <a:pPr>
              <a:buNone/>
            </a:pPr>
            <a:r>
              <a:rPr lang="da-DK" dirty="0"/>
              <a:t>	v. Natalie Munkholm</a:t>
            </a:r>
          </a:p>
          <a:p>
            <a:pPr>
              <a:buNone/>
            </a:pPr>
            <a:r>
              <a:rPr lang="da-DK" dirty="0"/>
              <a:t>2. Deltidsansatte – sammenlignelighed, mindre gunstige vilkår, remedier</a:t>
            </a:r>
          </a:p>
          <a:p>
            <a:pPr>
              <a:buNone/>
            </a:pPr>
            <a:r>
              <a:rPr lang="da-DK" dirty="0"/>
              <a:t>	v. Byrial Bjørst</a:t>
            </a:r>
          </a:p>
          <a:p>
            <a:pPr>
              <a:buNone/>
            </a:pPr>
            <a:endParaRPr lang="da-DK" sz="1000" dirty="0"/>
          </a:p>
          <a:p>
            <a:pPr>
              <a:buNone/>
            </a:pPr>
            <a:r>
              <a:rPr lang="da-DK" dirty="0"/>
              <a:t>Pause</a:t>
            </a:r>
          </a:p>
          <a:p>
            <a:pPr>
              <a:buNone/>
            </a:pPr>
            <a:endParaRPr lang="da-DK" sz="1000" dirty="0"/>
          </a:p>
          <a:p>
            <a:pPr>
              <a:buNone/>
            </a:pPr>
            <a:r>
              <a:rPr lang="da-DK" dirty="0"/>
              <a:t>3. Tidsbegrænset ansatte - sammenlignelighed, mindre gunstige vilkår, forbud mod misbrug – hvad er objektive grunde, remedier</a:t>
            </a:r>
          </a:p>
          <a:p>
            <a:pPr>
              <a:buNone/>
            </a:pPr>
            <a:r>
              <a:rPr lang="da-DK" dirty="0"/>
              <a:t>	v. Christian Clasen</a:t>
            </a:r>
          </a:p>
          <a:p>
            <a:pPr>
              <a:buNone/>
            </a:pPr>
            <a:r>
              <a:rPr lang="da-DK" dirty="0"/>
              <a:t>4. Sammenlignelighed, objektive grunde og </a:t>
            </a:r>
            <a:r>
              <a:rPr lang="da-DK" dirty="0" err="1"/>
              <a:t>uligebehandling</a:t>
            </a:r>
            <a:r>
              <a:rPr lang="da-DK" dirty="0"/>
              <a:t>, objektive grunde og misbrug</a:t>
            </a:r>
          </a:p>
          <a:p>
            <a:pPr>
              <a:buNone/>
            </a:pPr>
            <a:r>
              <a:rPr lang="da-DK" dirty="0"/>
              <a:t>	v. Byrial Bjørst, Christian Clasen, Natalie Munkholm</a:t>
            </a:r>
          </a:p>
          <a:p>
            <a:endParaRPr lang="da-DK" dirty="0"/>
          </a:p>
        </p:txBody>
      </p:sp>
    </p:spTree>
    <p:custDataLst>
      <p:tags r:id="rId1"/>
    </p:custDataLst>
    <p:extLst>
      <p:ext uri="{BB962C8B-B14F-4D97-AF65-F5344CB8AC3E}">
        <p14:creationId xmlns:p14="http://schemas.microsoft.com/office/powerpoint/2010/main" val="1363244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44E84-B9D9-689C-36F6-D4CF3639DDE5}"/>
              </a:ext>
            </a:extLst>
          </p:cNvPr>
          <p:cNvSpPr>
            <a:spLocks noGrp="1"/>
          </p:cNvSpPr>
          <p:nvPr>
            <p:ph type="title"/>
          </p:nvPr>
        </p:nvSpPr>
        <p:spPr/>
        <p:txBody>
          <a:bodyPr/>
          <a:lstStyle/>
          <a:p>
            <a:r>
              <a:rPr lang="en-DK" dirty="0"/>
              <a:t>Først: ligebehandling</a:t>
            </a:r>
          </a:p>
        </p:txBody>
      </p:sp>
      <p:sp>
        <p:nvSpPr>
          <p:cNvPr id="3" name="Content Placeholder 2">
            <a:extLst>
              <a:ext uri="{FF2B5EF4-FFF2-40B4-BE49-F238E27FC236}">
                <a16:creationId xmlns:a16="http://schemas.microsoft.com/office/drawing/2014/main" id="{CFB4196D-A1F5-2048-0DDE-8CFD828B5382}"/>
              </a:ext>
            </a:extLst>
          </p:cNvPr>
          <p:cNvSpPr>
            <a:spLocks noGrp="1"/>
          </p:cNvSpPr>
          <p:nvPr>
            <p:ph idx="1"/>
          </p:nvPr>
        </p:nvSpPr>
        <p:spPr/>
        <p:txBody>
          <a:bodyPr/>
          <a:lstStyle/>
          <a:p>
            <a:endParaRPr lang="en-DK"/>
          </a:p>
        </p:txBody>
      </p:sp>
      <p:sp>
        <p:nvSpPr>
          <p:cNvPr id="4" name="Date Placeholder 3">
            <a:extLst>
              <a:ext uri="{FF2B5EF4-FFF2-40B4-BE49-F238E27FC236}">
                <a16:creationId xmlns:a16="http://schemas.microsoft.com/office/drawing/2014/main" id="{FF7673FF-6A16-940F-6290-0D6C11CE3AE6}"/>
              </a:ext>
            </a:extLst>
          </p:cNvPr>
          <p:cNvSpPr>
            <a:spLocks noGrp="1"/>
          </p:cNvSpPr>
          <p:nvPr>
            <p:ph type="dt" sz="half" idx="10"/>
          </p:nvPr>
        </p:nvSpPr>
        <p:spPr/>
        <p:txBody>
          <a:bodyPr/>
          <a:lstStyle/>
          <a:p>
            <a:fld id="{6BF517F2-DC4B-E941-A7FD-199AEBC6C504}" type="datetime1">
              <a:rPr lang="da-DK" smtClean="0"/>
              <a:t>22.05.2024</a:t>
            </a:fld>
            <a:r>
              <a:rPr lang="da-DK"/>
              <a:t>22-05-2024</a:t>
            </a:r>
          </a:p>
        </p:txBody>
      </p:sp>
    </p:spTree>
    <p:extLst>
      <p:ext uri="{BB962C8B-B14F-4D97-AF65-F5344CB8AC3E}">
        <p14:creationId xmlns:p14="http://schemas.microsoft.com/office/powerpoint/2010/main" val="4213579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1. S</a:t>
            </a:r>
            <a:r>
              <a:rPr lang="en-DK" dirty="0"/>
              <a:t>ammenlignelig</a:t>
            </a:r>
            <a:endParaRPr lang="da-DK" dirty="0"/>
          </a:p>
        </p:txBody>
      </p:sp>
      <p:sp>
        <p:nvSpPr>
          <p:cNvPr id="5" name="Content Placeholder 4"/>
          <p:cNvSpPr>
            <a:spLocks noGrp="1"/>
          </p:cNvSpPr>
          <p:nvPr>
            <p:ph idx="1"/>
          </p:nvPr>
        </p:nvSpPr>
        <p:spPr>
          <a:xfrm>
            <a:off x="985838" y="1960078"/>
            <a:ext cx="10220325" cy="4205225"/>
          </a:xfrm>
        </p:spPr>
        <p:txBody>
          <a:bodyPr/>
          <a:lstStyle/>
          <a:p>
            <a:pPr algn="l">
              <a:buNone/>
            </a:pPr>
            <a:r>
              <a:rPr lang="en-GB" b="1" dirty="0" err="1"/>
              <a:t>Rammeaftalen</a:t>
            </a:r>
            <a:r>
              <a:rPr lang="en-GB" b="1" dirty="0"/>
              <a:t> om </a:t>
            </a:r>
            <a:r>
              <a:rPr lang="en-GB" b="1" dirty="0" err="1"/>
              <a:t>deltid</a:t>
            </a:r>
            <a:r>
              <a:rPr lang="en-GB" b="1" dirty="0"/>
              <a:t> §3, stk. 2: Definition </a:t>
            </a:r>
            <a:r>
              <a:rPr lang="en-GB" b="1" dirty="0" err="1"/>
              <a:t>af</a:t>
            </a:r>
            <a:r>
              <a:rPr lang="en-GB" b="1" dirty="0"/>
              <a:t> </a:t>
            </a:r>
            <a:r>
              <a:rPr lang="en-GB" b="1" dirty="0" err="1"/>
              <a:t>sammenlignelig</a:t>
            </a:r>
            <a:r>
              <a:rPr lang="en-GB" b="1" dirty="0"/>
              <a:t> </a:t>
            </a:r>
          </a:p>
          <a:p>
            <a:pPr marL="342900" indent="-342900" algn="l">
              <a:buFont typeface="Arial" panose="020B0604020202020204" pitchFamily="34" charset="0"/>
              <a:buChar char="•"/>
            </a:pPr>
            <a:r>
              <a:rPr lang="en-GB" dirty="0"/>
              <a:t>‘</a:t>
            </a:r>
            <a:r>
              <a:rPr lang="en-GB" dirty="0" err="1"/>
              <a:t>en</a:t>
            </a:r>
            <a:r>
              <a:rPr lang="en-GB" dirty="0"/>
              <a:t> </a:t>
            </a:r>
            <a:r>
              <a:rPr lang="en-GB" dirty="0" err="1"/>
              <a:t>sammenlignelig</a:t>
            </a:r>
            <a:r>
              <a:rPr lang="en-GB" dirty="0"/>
              <a:t> </a:t>
            </a:r>
            <a:r>
              <a:rPr lang="en-GB" dirty="0" err="1"/>
              <a:t>fuldtidsansat</a:t>
            </a:r>
            <a:r>
              <a:rPr lang="en-GB" dirty="0"/>
              <a:t>’ - </a:t>
            </a:r>
            <a:r>
              <a:rPr lang="en-GB" b="0" i="0" dirty="0" err="1">
                <a:solidFill>
                  <a:srgbClr val="333333"/>
                </a:solidFill>
                <a:effectLst/>
              </a:rPr>
              <a:t>en</a:t>
            </a:r>
            <a:r>
              <a:rPr lang="en-GB" b="0" i="0" dirty="0">
                <a:solidFill>
                  <a:srgbClr val="333333"/>
                </a:solidFill>
                <a:effectLst/>
              </a:rPr>
              <a:t> </a:t>
            </a:r>
            <a:r>
              <a:rPr lang="en-GB" b="0" i="0" dirty="0" err="1">
                <a:solidFill>
                  <a:srgbClr val="333333"/>
                </a:solidFill>
                <a:effectLst/>
              </a:rPr>
              <a:t>fuldtidsansat</a:t>
            </a:r>
            <a:r>
              <a:rPr lang="en-GB" b="0" i="0" dirty="0">
                <a:solidFill>
                  <a:srgbClr val="333333"/>
                </a:solidFill>
                <a:effectLst/>
              </a:rPr>
              <a:t> </a:t>
            </a:r>
            <a:r>
              <a:rPr lang="en-GB" b="1" i="0" dirty="0" err="1">
                <a:solidFill>
                  <a:srgbClr val="333333"/>
                </a:solidFill>
                <a:effectLst/>
              </a:rPr>
              <a:t>i</a:t>
            </a:r>
            <a:r>
              <a:rPr lang="en-GB" b="1" i="0" dirty="0">
                <a:solidFill>
                  <a:srgbClr val="333333"/>
                </a:solidFill>
                <a:effectLst/>
              </a:rPr>
              <a:t> </a:t>
            </a:r>
            <a:r>
              <a:rPr lang="en-GB" b="1" i="0" dirty="0" err="1">
                <a:solidFill>
                  <a:srgbClr val="333333"/>
                </a:solidFill>
                <a:effectLst/>
              </a:rPr>
              <a:t>samme</a:t>
            </a:r>
            <a:r>
              <a:rPr lang="en-GB" b="1" i="0" dirty="0">
                <a:solidFill>
                  <a:srgbClr val="333333"/>
                </a:solidFill>
                <a:effectLst/>
              </a:rPr>
              <a:t> </a:t>
            </a:r>
            <a:r>
              <a:rPr lang="en-GB" b="1" i="0" dirty="0" err="1">
                <a:solidFill>
                  <a:srgbClr val="333333"/>
                </a:solidFill>
                <a:effectLst/>
              </a:rPr>
              <a:t>virksomhed</a:t>
            </a:r>
            <a:r>
              <a:rPr lang="en-GB" b="0" i="0" dirty="0">
                <a:solidFill>
                  <a:srgbClr val="333333"/>
                </a:solidFill>
                <a:effectLst/>
              </a:rPr>
              <a:t>, der </a:t>
            </a:r>
            <a:r>
              <a:rPr lang="en-GB" b="0" i="0" dirty="0" err="1">
                <a:solidFill>
                  <a:srgbClr val="333333"/>
                </a:solidFill>
                <a:effectLst/>
              </a:rPr>
              <a:t>har</a:t>
            </a:r>
            <a:r>
              <a:rPr lang="en-GB" b="0" i="0" dirty="0">
                <a:solidFill>
                  <a:srgbClr val="333333"/>
                </a:solidFill>
                <a:effectLst/>
              </a:rPr>
              <a:t> </a:t>
            </a:r>
            <a:r>
              <a:rPr lang="en-GB" b="1" i="0" dirty="0" err="1">
                <a:solidFill>
                  <a:srgbClr val="333333"/>
                </a:solidFill>
                <a:effectLst/>
              </a:rPr>
              <a:t>samme</a:t>
            </a:r>
            <a:r>
              <a:rPr lang="en-GB" b="1" i="0" dirty="0">
                <a:solidFill>
                  <a:srgbClr val="333333"/>
                </a:solidFill>
                <a:effectLst/>
              </a:rPr>
              <a:t> type </a:t>
            </a:r>
            <a:r>
              <a:rPr lang="en-GB" b="1" i="0" dirty="0" err="1">
                <a:solidFill>
                  <a:srgbClr val="333333"/>
                </a:solidFill>
                <a:effectLst/>
              </a:rPr>
              <a:t>ansættelseskontrakt</a:t>
            </a:r>
            <a:r>
              <a:rPr lang="en-GB" b="1" i="0" dirty="0">
                <a:solidFill>
                  <a:srgbClr val="333333"/>
                </a:solidFill>
                <a:effectLst/>
              </a:rPr>
              <a:t> </a:t>
            </a:r>
            <a:r>
              <a:rPr lang="en-GB" b="1" i="0" dirty="0" err="1">
                <a:solidFill>
                  <a:srgbClr val="333333"/>
                </a:solidFill>
                <a:effectLst/>
              </a:rPr>
              <a:t>eller</a:t>
            </a:r>
            <a:r>
              <a:rPr lang="en-GB" b="1" i="0" dirty="0">
                <a:solidFill>
                  <a:srgbClr val="333333"/>
                </a:solidFill>
                <a:effectLst/>
              </a:rPr>
              <a:t> </a:t>
            </a:r>
            <a:r>
              <a:rPr lang="en-GB" b="1" i="0" dirty="0" err="1">
                <a:solidFill>
                  <a:srgbClr val="333333"/>
                </a:solidFill>
                <a:effectLst/>
              </a:rPr>
              <a:t>ansættelsesforhold</a:t>
            </a:r>
            <a:r>
              <a:rPr lang="en-GB" b="0" i="0" dirty="0">
                <a:solidFill>
                  <a:srgbClr val="333333"/>
                </a:solidFill>
                <a:effectLst/>
              </a:rPr>
              <a:t>, </a:t>
            </a:r>
            <a:r>
              <a:rPr lang="en-GB" b="0" i="0" dirty="0" err="1">
                <a:solidFill>
                  <a:srgbClr val="333333"/>
                </a:solidFill>
                <a:effectLst/>
              </a:rPr>
              <a:t>og</a:t>
            </a:r>
            <a:r>
              <a:rPr lang="en-GB" b="0" i="0" dirty="0">
                <a:solidFill>
                  <a:srgbClr val="333333"/>
                </a:solidFill>
                <a:effectLst/>
              </a:rPr>
              <a:t> </a:t>
            </a:r>
            <a:r>
              <a:rPr lang="en-GB" b="0" i="0" dirty="0" err="1">
                <a:solidFill>
                  <a:srgbClr val="333333"/>
                </a:solidFill>
                <a:effectLst/>
              </a:rPr>
              <a:t>som</a:t>
            </a:r>
            <a:r>
              <a:rPr lang="en-GB" b="0" i="0" dirty="0">
                <a:solidFill>
                  <a:srgbClr val="333333"/>
                </a:solidFill>
                <a:effectLst/>
              </a:rPr>
              <a:t> er </a:t>
            </a:r>
            <a:r>
              <a:rPr lang="en-GB" b="1" i="0" dirty="0" err="1">
                <a:solidFill>
                  <a:srgbClr val="333333"/>
                </a:solidFill>
                <a:effectLst/>
              </a:rPr>
              <a:t>involveret</a:t>
            </a:r>
            <a:r>
              <a:rPr lang="en-GB" b="1" i="0" dirty="0">
                <a:solidFill>
                  <a:srgbClr val="333333"/>
                </a:solidFill>
                <a:effectLst/>
              </a:rPr>
              <a:t> </a:t>
            </a:r>
            <a:r>
              <a:rPr lang="en-GB" b="1" i="0" dirty="0" err="1">
                <a:solidFill>
                  <a:srgbClr val="333333"/>
                </a:solidFill>
                <a:effectLst/>
              </a:rPr>
              <a:t>i</a:t>
            </a:r>
            <a:r>
              <a:rPr lang="en-GB" b="1" i="0" dirty="0">
                <a:solidFill>
                  <a:srgbClr val="333333"/>
                </a:solidFill>
                <a:effectLst/>
              </a:rPr>
              <a:t> </a:t>
            </a:r>
            <a:r>
              <a:rPr lang="en-GB" b="1" i="0" dirty="0" err="1">
                <a:solidFill>
                  <a:srgbClr val="333333"/>
                </a:solidFill>
                <a:effectLst/>
              </a:rPr>
              <a:t>samme</a:t>
            </a:r>
            <a:r>
              <a:rPr lang="en-GB" b="1" i="0" dirty="0">
                <a:solidFill>
                  <a:srgbClr val="333333"/>
                </a:solidFill>
                <a:effectLst/>
              </a:rPr>
              <a:t> </a:t>
            </a:r>
            <a:r>
              <a:rPr lang="en-GB" b="1" i="0" dirty="0" err="1">
                <a:solidFill>
                  <a:srgbClr val="333333"/>
                </a:solidFill>
                <a:effectLst/>
              </a:rPr>
              <a:t>eller</a:t>
            </a:r>
            <a:r>
              <a:rPr lang="en-GB" b="1" i="0" dirty="0">
                <a:solidFill>
                  <a:srgbClr val="333333"/>
                </a:solidFill>
                <a:effectLst/>
              </a:rPr>
              <a:t> </a:t>
            </a:r>
            <a:r>
              <a:rPr lang="en-GB" b="1" i="0" dirty="0" err="1">
                <a:solidFill>
                  <a:srgbClr val="333333"/>
                </a:solidFill>
                <a:effectLst/>
              </a:rPr>
              <a:t>tilsvarende</a:t>
            </a:r>
            <a:r>
              <a:rPr lang="en-GB" b="1" i="0" dirty="0">
                <a:solidFill>
                  <a:srgbClr val="333333"/>
                </a:solidFill>
                <a:effectLst/>
              </a:rPr>
              <a:t> </a:t>
            </a:r>
            <a:r>
              <a:rPr lang="en-GB" b="1" i="0" dirty="0" err="1">
                <a:solidFill>
                  <a:srgbClr val="333333"/>
                </a:solidFill>
                <a:effectLst/>
              </a:rPr>
              <a:t>arbejde</a:t>
            </a:r>
            <a:r>
              <a:rPr lang="en-GB" b="1" i="0" dirty="0">
                <a:solidFill>
                  <a:srgbClr val="333333"/>
                </a:solidFill>
                <a:effectLst/>
              </a:rPr>
              <a:t>/</a:t>
            </a:r>
            <a:r>
              <a:rPr lang="en-GB" b="1" i="0" dirty="0" err="1">
                <a:solidFill>
                  <a:srgbClr val="333333"/>
                </a:solidFill>
                <a:effectLst/>
              </a:rPr>
              <a:t>beskæftigelse</a:t>
            </a:r>
            <a:r>
              <a:rPr lang="en-GB" b="0" i="0" dirty="0">
                <a:solidFill>
                  <a:srgbClr val="333333"/>
                </a:solidFill>
                <a:effectLst/>
              </a:rPr>
              <a:t>, </a:t>
            </a:r>
            <a:r>
              <a:rPr lang="en-GB" b="0" i="0" dirty="0" err="1">
                <a:solidFill>
                  <a:srgbClr val="333333"/>
                </a:solidFill>
                <a:effectLst/>
              </a:rPr>
              <a:t>idet</a:t>
            </a:r>
            <a:r>
              <a:rPr lang="en-GB" b="0" i="0" dirty="0">
                <a:solidFill>
                  <a:srgbClr val="333333"/>
                </a:solidFill>
                <a:effectLst/>
              </a:rPr>
              <a:t> der </a:t>
            </a:r>
            <a:r>
              <a:rPr lang="en-GB" b="0" i="0" dirty="0" err="1">
                <a:solidFill>
                  <a:srgbClr val="333333"/>
                </a:solidFill>
                <a:effectLst/>
              </a:rPr>
              <a:t>tages</a:t>
            </a:r>
            <a:r>
              <a:rPr lang="en-GB" b="0" i="0" dirty="0">
                <a:solidFill>
                  <a:srgbClr val="333333"/>
                </a:solidFill>
                <a:effectLst/>
              </a:rPr>
              <a:t> </a:t>
            </a:r>
            <a:r>
              <a:rPr lang="en-GB" b="0" i="0" dirty="0" err="1">
                <a:solidFill>
                  <a:srgbClr val="333333"/>
                </a:solidFill>
                <a:effectLst/>
              </a:rPr>
              <a:t>hensyn</a:t>
            </a:r>
            <a:r>
              <a:rPr lang="en-GB" b="0" i="0" dirty="0">
                <a:solidFill>
                  <a:srgbClr val="333333"/>
                </a:solidFill>
                <a:effectLst/>
              </a:rPr>
              <a:t> </a:t>
            </a:r>
            <a:r>
              <a:rPr lang="en-GB" b="0" i="0" dirty="0" err="1">
                <a:solidFill>
                  <a:srgbClr val="333333"/>
                </a:solidFill>
                <a:effectLst/>
              </a:rPr>
              <a:t>til</a:t>
            </a:r>
            <a:r>
              <a:rPr lang="en-GB" b="0" i="0" dirty="0">
                <a:solidFill>
                  <a:srgbClr val="333333"/>
                </a:solidFill>
                <a:effectLst/>
              </a:rPr>
              <a:t> </a:t>
            </a:r>
            <a:r>
              <a:rPr lang="en-GB" b="0" i="0" dirty="0" err="1">
                <a:solidFill>
                  <a:srgbClr val="333333"/>
                </a:solidFill>
                <a:effectLst/>
              </a:rPr>
              <a:t>andre</a:t>
            </a:r>
            <a:r>
              <a:rPr lang="en-GB" b="0" i="0" dirty="0">
                <a:solidFill>
                  <a:srgbClr val="333333"/>
                </a:solidFill>
                <a:effectLst/>
              </a:rPr>
              <a:t> forhold, der </a:t>
            </a:r>
            <a:r>
              <a:rPr lang="en-GB" b="0" i="0" dirty="0" err="1">
                <a:solidFill>
                  <a:srgbClr val="333333"/>
                </a:solidFill>
                <a:effectLst/>
              </a:rPr>
              <a:t>kan</a:t>
            </a:r>
            <a:r>
              <a:rPr lang="en-GB" b="0" i="0" dirty="0">
                <a:solidFill>
                  <a:srgbClr val="333333"/>
                </a:solidFill>
                <a:effectLst/>
              </a:rPr>
              <a:t> </a:t>
            </a:r>
            <a:r>
              <a:rPr lang="en-GB" b="0" i="0" dirty="0" err="1">
                <a:solidFill>
                  <a:srgbClr val="333333"/>
                </a:solidFill>
                <a:effectLst/>
              </a:rPr>
              <a:t>omfatte</a:t>
            </a:r>
            <a:r>
              <a:rPr lang="en-GB" b="0" i="0" dirty="0">
                <a:solidFill>
                  <a:srgbClr val="333333"/>
                </a:solidFill>
                <a:effectLst/>
              </a:rPr>
              <a:t> </a:t>
            </a:r>
            <a:r>
              <a:rPr lang="en-GB" b="0" i="0" dirty="0" err="1">
                <a:solidFill>
                  <a:srgbClr val="333333"/>
                </a:solidFill>
                <a:effectLst/>
              </a:rPr>
              <a:t>anciennitet</a:t>
            </a:r>
            <a:r>
              <a:rPr lang="en-GB" b="0" i="0" dirty="0">
                <a:solidFill>
                  <a:srgbClr val="333333"/>
                </a:solidFill>
                <a:effectLst/>
              </a:rPr>
              <a:t>, </a:t>
            </a:r>
            <a:r>
              <a:rPr lang="en-GB" b="0" i="0" dirty="0" err="1">
                <a:solidFill>
                  <a:srgbClr val="333333"/>
                </a:solidFill>
                <a:effectLst/>
              </a:rPr>
              <a:t>kvalifikationer</a:t>
            </a:r>
            <a:r>
              <a:rPr lang="en-GB" b="0" i="0" dirty="0">
                <a:solidFill>
                  <a:srgbClr val="333333"/>
                </a:solidFill>
                <a:effectLst/>
              </a:rPr>
              <a:t>/</a:t>
            </a:r>
            <a:r>
              <a:rPr lang="en-GB" b="0" i="0" dirty="0" err="1">
                <a:solidFill>
                  <a:srgbClr val="333333"/>
                </a:solidFill>
                <a:effectLst/>
              </a:rPr>
              <a:t>færdigheder</a:t>
            </a:r>
            <a:r>
              <a:rPr lang="en-GB" b="0" i="0" dirty="0">
                <a:solidFill>
                  <a:srgbClr val="333333"/>
                </a:solidFill>
                <a:effectLst/>
              </a:rPr>
              <a:t>.</a:t>
            </a:r>
          </a:p>
          <a:p>
            <a:pPr marL="342900" indent="-342900" algn="l">
              <a:buFont typeface="Arial" panose="020B0604020202020204" pitchFamily="34" charset="0"/>
              <a:buChar char="•"/>
            </a:pPr>
            <a:r>
              <a:rPr lang="en-GB" b="0" i="0" dirty="0" err="1">
                <a:solidFill>
                  <a:srgbClr val="333333"/>
                </a:solidFill>
                <a:effectLst/>
              </a:rPr>
              <a:t>Hvor</a:t>
            </a:r>
            <a:r>
              <a:rPr lang="en-GB" b="0" i="0" dirty="0">
                <a:solidFill>
                  <a:srgbClr val="333333"/>
                </a:solidFill>
                <a:effectLst/>
              </a:rPr>
              <a:t> der </a:t>
            </a:r>
            <a:r>
              <a:rPr lang="en-GB" b="1" i="0" dirty="0" err="1">
                <a:solidFill>
                  <a:srgbClr val="333333"/>
                </a:solidFill>
                <a:effectLst/>
              </a:rPr>
              <a:t>ikke</a:t>
            </a:r>
            <a:r>
              <a:rPr lang="en-GB" b="1" i="0" dirty="0">
                <a:solidFill>
                  <a:srgbClr val="333333"/>
                </a:solidFill>
                <a:effectLst/>
              </a:rPr>
              <a:t> </a:t>
            </a:r>
            <a:r>
              <a:rPr lang="en-GB" b="1" i="0" dirty="0" err="1">
                <a:solidFill>
                  <a:srgbClr val="333333"/>
                </a:solidFill>
                <a:effectLst/>
              </a:rPr>
              <a:t>findes</a:t>
            </a:r>
            <a:r>
              <a:rPr lang="en-GB" b="1" i="0" dirty="0">
                <a:solidFill>
                  <a:srgbClr val="333333"/>
                </a:solidFill>
                <a:effectLst/>
              </a:rPr>
              <a:t> </a:t>
            </a:r>
            <a:r>
              <a:rPr lang="en-GB" b="0" i="0" dirty="0" err="1">
                <a:solidFill>
                  <a:srgbClr val="333333"/>
                </a:solidFill>
                <a:effectLst/>
              </a:rPr>
              <a:t>nogen</a:t>
            </a:r>
            <a:r>
              <a:rPr lang="en-GB" b="0" i="0" dirty="0">
                <a:solidFill>
                  <a:srgbClr val="333333"/>
                </a:solidFill>
                <a:effectLst/>
              </a:rPr>
              <a:t> </a:t>
            </a:r>
            <a:r>
              <a:rPr lang="en-GB" b="0" i="0" dirty="0" err="1">
                <a:solidFill>
                  <a:srgbClr val="333333"/>
                </a:solidFill>
                <a:effectLst/>
              </a:rPr>
              <a:t>sammenlignelig</a:t>
            </a:r>
            <a:r>
              <a:rPr lang="en-GB" b="0" i="0" dirty="0">
                <a:solidFill>
                  <a:srgbClr val="333333"/>
                </a:solidFill>
                <a:effectLst/>
              </a:rPr>
              <a:t> </a:t>
            </a:r>
            <a:r>
              <a:rPr lang="en-GB" b="0" i="0" dirty="0" err="1">
                <a:solidFill>
                  <a:srgbClr val="333333"/>
                </a:solidFill>
                <a:effectLst/>
              </a:rPr>
              <a:t>fuldtidsansat</a:t>
            </a:r>
            <a:r>
              <a:rPr lang="en-GB" b="0" i="0" dirty="0">
                <a:solidFill>
                  <a:srgbClr val="333333"/>
                </a:solidFill>
                <a:effectLst/>
              </a:rPr>
              <a:t> </a:t>
            </a:r>
            <a:r>
              <a:rPr lang="en-GB" b="0" i="0" dirty="0" err="1">
                <a:solidFill>
                  <a:srgbClr val="333333"/>
                </a:solidFill>
                <a:effectLst/>
              </a:rPr>
              <a:t>i</a:t>
            </a:r>
            <a:r>
              <a:rPr lang="en-GB" b="0" i="0" dirty="0">
                <a:solidFill>
                  <a:srgbClr val="333333"/>
                </a:solidFill>
                <a:effectLst/>
              </a:rPr>
              <a:t> </a:t>
            </a:r>
            <a:r>
              <a:rPr lang="en-GB" b="0" i="0" dirty="0" err="1">
                <a:solidFill>
                  <a:srgbClr val="333333"/>
                </a:solidFill>
                <a:effectLst/>
              </a:rPr>
              <a:t>samme</a:t>
            </a:r>
            <a:r>
              <a:rPr lang="en-GB" b="0" i="0" dirty="0">
                <a:solidFill>
                  <a:srgbClr val="333333"/>
                </a:solidFill>
                <a:effectLst/>
              </a:rPr>
              <a:t> </a:t>
            </a:r>
            <a:r>
              <a:rPr lang="en-GB" b="0" i="0" dirty="0" err="1">
                <a:solidFill>
                  <a:srgbClr val="333333"/>
                </a:solidFill>
                <a:effectLst/>
              </a:rPr>
              <a:t>virksomhed</a:t>
            </a:r>
            <a:r>
              <a:rPr lang="en-GB" b="0" i="0" dirty="0">
                <a:solidFill>
                  <a:srgbClr val="333333"/>
                </a:solidFill>
                <a:effectLst/>
              </a:rPr>
              <a:t>, </a:t>
            </a:r>
            <a:r>
              <a:rPr lang="en-GB" b="0" i="0" dirty="0" err="1">
                <a:solidFill>
                  <a:srgbClr val="333333"/>
                </a:solidFill>
                <a:effectLst/>
              </a:rPr>
              <a:t>skal</a:t>
            </a:r>
            <a:r>
              <a:rPr lang="en-GB" b="0" i="0" dirty="0">
                <a:solidFill>
                  <a:srgbClr val="333333"/>
                </a:solidFill>
                <a:effectLst/>
              </a:rPr>
              <a:t> </a:t>
            </a:r>
            <a:r>
              <a:rPr lang="en-GB" b="0" i="0" dirty="0" err="1">
                <a:solidFill>
                  <a:srgbClr val="333333"/>
                </a:solidFill>
                <a:effectLst/>
              </a:rPr>
              <a:t>sammenligningen</a:t>
            </a:r>
            <a:r>
              <a:rPr lang="en-GB" b="0" i="0" dirty="0">
                <a:solidFill>
                  <a:srgbClr val="333333"/>
                </a:solidFill>
                <a:effectLst/>
              </a:rPr>
              <a:t> </a:t>
            </a:r>
            <a:r>
              <a:rPr lang="en-GB" b="0" i="0" dirty="0" err="1">
                <a:solidFill>
                  <a:srgbClr val="333333"/>
                </a:solidFill>
                <a:effectLst/>
              </a:rPr>
              <a:t>ske</a:t>
            </a:r>
            <a:r>
              <a:rPr lang="en-GB" b="0" i="0" dirty="0">
                <a:solidFill>
                  <a:srgbClr val="333333"/>
                </a:solidFill>
                <a:effectLst/>
              </a:rPr>
              <a:t> </a:t>
            </a:r>
            <a:r>
              <a:rPr lang="en-GB" i="0" dirty="0" err="1">
                <a:solidFill>
                  <a:srgbClr val="333333"/>
                </a:solidFill>
                <a:effectLst/>
              </a:rPr>
              <a:t>ved</a:t>
            </a:r>
            <a:r>
              <a:rPr lang="en-GB" i="0" dirty="0">
                <a:solidFill>
                  <a:srgbClr val="333333"/>
                </a:solidFill>
                <a:effectLst/>
              </a:rPr>
              <a:t> </a:t>
            </a:r>
            <a:r>
              <a:rPr lang="en-GB" i="0" dirty="0" err="1">
                <a:solidFill>
                  <a:srgbClr val="333333"/>
                </a:solidFill>
                <a:effectLst/>
              </a:rPr>
              <a:t>henvisning</a:t>
            </a:r>
            <a:r>
              <a:rPr lang="en-GB" i="0" dirty="0">
                <a:solidFill>
                  <a:srgbClr val="333333"/>
                </a:solidFill>
                <a:effectLst/>
              </a:rPr>
              <a:t> </a:t>
            </a:r>
            <a:r>
              <a:rPr lang="en-GB" i="0" dirty="0" err="1">
                <a:solidFill>
                  <a:srgbClr val="333333"/>
                </a:solidFill>
                <a:effectLst/>
              </a:rPr>
              <a:t>til</a:t>
            </a:r>
            <a:r>
              <a:rPr lang="en-GB" i="0" dirty="0">
                <a:solidFill>
                  <a:srgbClr val="333333"/>
                </a:solidFill>
                <a:effectLst/>
              </a:rPr>
              <a:t> den </a:t>
            </a:r>
            <a:r>
              <a:rPr lang="en-GB" b="1" i="0" dirty="0" err="1">
                <a:solidFill>
                  <a:srgbClr val="333333"/>
                </a:solidFill>
                <a:effectLst/>
              </a:rPr>
              <a:t>kollektive</a:t>
            </a:r>
            <a:r>
              <a:rPr lang="en-GB" b="1" i="0" dirty="0">
                <a:solidFill>
                  <a:srgbClr val="333333"/>
                </a:solidFill>
                <a:effectLst/>
              </a:rPr>
              <a:t> </a:t>
            </a:r>
            <a:r>
              <a:rPr lang="en-GB" b="1" i="0" dirty="0" err="1">
                <a:solidFill>
                  <a:srgbClr val="333333"/>
                </a:solidFill>
                <a:effectLst/>
              </a:rPr>
              <a:t>aftale</a:t>
            </a:r>
            <a:r>
              <a:rPr lang="en-GB" b="0" i="0" dirty="0">
                <a:solidFill>
                  <a:srgbClr val="333333"/>
                </a:solidFill>
                <a:effectLst/>
              </a:rPr>
              <a:t>, der finder </a:t>
            </a:r>
            <a:r>
              <a:rPr lang="en-GB" b="0" i="0" dirty="0" err="1">
                <a:solidFill>
                  <a:srgbClr val="333333"/>
                </a:solidFill>
                <a:effectLst/>
              </a:rPr>
              <a:t>anvendelse</a:t>
            </a:r>
            <a:r>
              <a:rPr lang="en-GB" b="0" i="0" dirty="0">
                <a:solidFill>
                  <a:srgbClr val="333333"/>
                </a:solidFill>
                <a:effectLst/>
              </a:rPr>
              <a:t>, </a:t>
            </a:r>
            <a:r>
              <a:rPr lang="en-GB" i="0" dirty="0" err="1">
                <a:solidFill>
                  <a:srgbClr val="333333"/>
                </a:solidFill>
                <a:effectLst/>
              </a:rPr>
              <a:t>eller</a:t>
            </a:r>
            <a:r>
              <a:rPr lang="en-GB" b="0" i="0" dirty="0">
                <a:solidFill>
                  <a:srgbClr val="333333"/>
                </a:solidFill>
                <a:effectLst/>
              </a:rPr>
              <a:t> - </a:t>
            </a:r>
            <a:r>
              <a:rPr lang="en-GB" b="0" i="0" dirty="0" err="1">
                <a:solidFill>
                  <a:srgbClr val="333333"/>
                </a:solidFill>
                <a:effectLst/>
              </a:rPr>
              <a:t>hvis</a:t>
            </a:r>
            <a:r>
              <a:rPr lang="en-GB" b="0" i="0" dirty="0">
                <a:solidFill>
                  <a:srgbClr val="333333"/>
                </a:solidFill>
                <a:effectLst/>
              </a:rPr>
              <a:t> </a:t>
            </a:r>
            <a:r>
              <a:rPr lang="en-GB" b="0" i="0" dirty="0" err="1">
                <a:solidFill>
                  <a:srgbClr val="333333"/>
                </a:solidFill>
                <a:effectLst/>
              </a:rPr>
              <a:t>en</a:t>
            </a:r>
            <a:r>
              <a:rPr lang="en-GB" b="0" i="0" dirty="0">
                <a:solidFill>
                  <a:srgbClr val="333333"/>
                </a:solidFill>
                <a:effectLst/>
              </a:rPr>
              <a:t> </a:t>
            </a:r>
            <a:r>
              <a:rPr lang="en-GB" b="0" i="0" dirty="0" err="1">
                <a:solidFill>
                  <a:srgbClr val="333333"/>
                </a:solidFill>
                <a:effectLst/>
              </a:rPr>
              <a:t>sådan</a:t>
            </a:r>
            <a:r>
              <a:rPr lang="en-GB" b="0" i="0" dirty="0">
                <a:solidFill>
                  <a:srgbClr val="333333"/>
                </a:solidFill>
                <a:effectLst/>
              </a:rPr>
              <a:t> </a:t>
            </a:r>
            <a:r>
              <a:rPr lang="en-GB" b="1" i="0" dirty="0" err="1">
                <a:solidFill>
                  <a:srgbClr val="333333"/>
                </a:solidFill>
                <a:effectLst/>
              </a:rPr>
              <a:t>ikke</a:t>
            </a:r>
            <a:r>
              <a:rPr lang="en-GB" b="1" i="0" dirty="0">
                <a:solidFill>
                  <a:srgbClr val="333333"/>
                </a:solidFill>
                <a:effectLst/>
              </a:rPr>
              <a:t> </a:t>
            </a:r>
            <a:r>
              <a:rPr lang="en-GB" b="1" i="0" dirty="0" err="1">
                <a:solidFill>
                  <a:srgbClr val="333333"/>
                </a:solidFill>
                <a:effectLst/>
              </a:rPr>
              <a:t>foreligger</a:t>
            </a:r>
            <a:r>
              <a:rPr lang="en-GB" b="1" i="0" dirty="0">
                <a:solidFill>
                  <a:srgbClr val="333333"/>
                </a:solidFill>
                <a:effectLst/>
              </a:rPr>
              <a:t> </a:t>
            </a:r>
            <a:r>
              <a:rPr lang="en-GB" i="0" dirty="0">
                <a:solidFill>
                  <a:srgbClr val="333333"/>
                </a:solidFill>
                <a:effectLst/>
              </a:rPr>
              <a:t>- </a:t>
            </a:r>
            <a:r>
              <a:rPr lang="en-GB" i="0" dirty="0" err="1">
                <a:solidFill>
                  <a:srgbClr val="333333"/>
                </a:solidFill>
                <a:effectLst/>
              </a:rPr>
              <a:t>i</a:t>
            </a:r>
            <a:r>
              <a:rPr lang="en-GB" i="0" dirty="0">
                <a:solidFill>
                  <a:srgbClr val="333333"/>
                </a:solidFill>
                <a:effectLst/>
              </a:rPr>
              <a:t> </a:t>
            </a:r>
            <a:r>
              <a:rPr lang="en-GB" i="0" dirty="0" err="1">
                <a:solidFill>
                  <a:srgbClr val="333333"/>
                </a:solidFill>
                <a:effectLst/>
              </a:rPr>
              <a:t>overensstemmelse</a:t>
            </a:r>
            <a:r>
              <a:rPr lang="en-GB" i="0" dirty="0">
                <a:solidFill>
                  <a:srgbClr val="333333"/>
                </a:solidFill>
                <a:effectLst/>
              </a:rPr>
              <a:t> me</a:t>
            </a:r>
            <a:r>
              <a:rPr lang="en-GB" b="1" i="0" dirty="0">
                <a:solidFill>
                  <a:srgbClr val="333333"/>
                </a:solidFill>
                <a:effectLst/>
              </a:rPr>
              <a:t>d national </a:t>
            </a:r>
            <a:r>
              <a:rPr lang="en-GB" i="0" dirty="0" err="1">
                <a:solidFill>
                  <a:srgbClr val="333333"/>
                </a:solidFill>
                <a:effectLst/>
              </a:rPr>
              <a:t>lovgivning</a:t>
            </a:r>
            <a:r>
              <a:rPr lang="en-GB" i="0" dirty="0">
                <a:solidFill>
                  <a:srgbClr val="333333"/>
                </a:solidFill>
                <a:effectLst/>
              </a:rPr>
              <a:t>, </a:t>
            </a:r>
            <a:r>
              <a:rPr lang="en-GB" i="0" dirty="0" err="1">
                <a:solidFill>
                  <a:srgbClr val="333333"/>
                </a:solidFill>
                <a:effectLst/>
              </a:rPr>
              <a:t>kollektive</a:t>
            </a:r>
            <a:r>
              <a:rPr lang="en-GB" i="0" dirty="0">
                <a:solidFill>
                  <a:srgbClr val="333333"/>
                </a:solidFill>
                <a:effectLst/>
              </a:rPr>
              <a:t> </a:t>
            </a:r>
            <a:r>
              <a:rPr lang="en-GB" i="0" dirty="0" err="1">
                <a:solidFill>
                  <a:srgbClr val="333333"/>
                </a:solidFill>
                <a:effectLst/>
              </a:rPr>
              <a:t>aftaler</a:t>
            </a:r>
            <a:r>
              <a:rPr lang="en-GB" i="0" dirty="0">
                <a:solidFill>
                  <a:srgbClr val="333333"/>
                </a:solidFill>
                <a:effectLst/>
              </a:rPr>
              <a:t> </a:t>
            </a:r>
            <a:r>
              <a:rPr lang="en-GB" i="0" dirty="0" err="1">
                <a:solidFill>
                  <a:srgbClr val="333333"/>
                </a:solidFill>
                <a:effectLst/>
              </a:rPr>
              <a:t>eller</a:t>
            </a:r>
            <a:r>
              <a:rPr lang="en-GB" i="0" dirty="0">
                <a:solidFill>
                  <a:srgbClr val="333333"/>
                </a:solidFill>
                <a:effectLst/>
              </a:rPr>
              <a:t> </a:t>
            </a:r>
            <a:r>
              <a:rPr lang="en-GB" i="0" dirty="0" err="1">
                <a:solidFill>
                  <a:srgbClr val="333333"/>
                </a:solidFill>
                <a:effectLst/>
              </a:rPr>
              <a:t>praksis</a:t>
            </a:r>
            <a:r>
              <a:rPr lang="en-GB" i="0" dirty="0">
                <a:solidFill>
                  <a:srgbClr val="333333"/>
                </a:solidFill>
                <a:effectLst/>
              </a:rPr>
              <a:t>.</a:t>
            </a:r>
          </a:p>
          <a:p>
            <a:pPr algn="l"/>
            <a:endParaRPr lang="en-GB" i="0" dirty="0">
              <a:solidFill>
                <a:srgbClr val="333333"/>
              </a:solidFill>
              <a:effectLst/>
            </a:endParaRPr>
          </a:p>
          <a:p>
            <a:r>
              <a:rPr lang="en-GB" b="1" dirty="0" err="1">
                <a:solidFill>
                  <a:srgbClr val="333333"/>
                </a:solidFill>
              </a:rPr>
              <a:t>Rammeaftalen</a:t>
            </a:r>
            <a:r>
              <a:rPr lang="en-GB" b="1" dirty="0">
                <a:solidFill>
                  <a:srgbClr val="333333"/>
                </a:solidFill>
              </a:rPr>
              <a:t> om </a:t>
            </a:r>
            <a:r>
              <a:rPr lang="en-GB" b="1" dirty="0" err="1">
                <a:solidFill>
                  <a:srgbClr val="333333"/>
                </a:solidFill>
              </a:rPr>
              <a:t>tidsbegrænset</a:t>
            </a:r>
            <a:r>
              <a:rPr lang="en-GB" b="1" dirty="0">
                <a:solidFill>
                  <a:srgbClr val="333333"/>
                </a:solidFill>
              </a:rPr>
              <a:t> </a:t>
            </a:r>
            <a:r>
              <a:rPr lang="en-GB" b="1" dirty="0" err="1">
                <a:solidFill>
                  <a:srgbClr val="333333"/>
                </a:solidFill>
              </a:rPr>
              <a:t>ansættelse</a:t>
            </a:r>
            <a:r>
              <a:rPr lang="en-GB" b="1" dirty="0">
                <a:solidFill>
                  <a:srgbClr val="333333"/>
                </a:solidFill>
              </a:rPr>
              <a:t> §3, stk. 2: </a:t>
            </a:r>
            <a:r>
              <a:rPr lang="en-GB" b="1" dirty="0" err="1">
                <a:solidFill>
                  <a:srgbClr val="333333"/>
                </a:solidFill>
              </a:rPr>
              <a:t>Lignende</a:t>
            </a:r>
            <a:r>
              <a:rPr lang="en-GB" b="1" dirty="0">
                <a:solidFill>
                  <a:srgbClr val="333333"/>
                </a:solidFill>
              </a:rPr>
              <a:t> definition</a:t>
            </a:r>
          </a:p>
          <a:p>
            <a:pPr algn="l"/>
            <a:endParaRPr lang="en-GB" b="0" i="0" dirty="0">
              <a:solidFill>
                <a:srgbClr val="333333"/>
              </a:solidFill>
              <a:effectLst/>
            </a:endParaRPr>
          </a:p>
        </p:txBody>
      </p:sp>
      <p:sp>
        <p:nvSpPr>
          <p:cNvPr id="2" name="Left Arrow 1">
            <a:extLst>
              <a:ext uri="{FF2B5EF4-FFF2-40B4-BE49-F238E27FC236}">
                <a16:creationId xmlns:a16="http://schemas.microsoft.com/office/drawing/2014/main" id="{94B13046-26EA-EED9-139B-78967104FB21}"/>
              </a:ext>
            </a:extLst>
          </p:cNvPr>
          <p:cNvSpPr/>
          <p:nvPr/>
        </p:nvSpPr>
        <p:spPr bwMode="auto">
          <a:xfrm>
            <a:off x="6094412" y="829838"/>
            <a:ext cx="792088" cy="504056"/>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a:ln>
                  <a:noFill/>
                </a:ln>
                <a:solidFill>
                  <a:schemeClr val="bg1"/>
                </a:solidFill>
                <a:effectLst/>
                <a:latin typeface="AU Passata" pitchFamily="34" charset="0"/>
              </a:rPr>
              <a:t>1</a:t>
            </a:r>
          </a:p>
        </p:txBody>
      </p:sp>
    </p:spTree>
    <p:custDataLst>
      <p:tags r:id="rId1"/>
    </p:custDataLst>
    <p:extLst>
      <p:ext uri="{BB962C8B-B14F-4D97-AF65-F5344CB8AC3E}">
        <p14:creationId xmlns:p14="http://schemas.microsoft.com/office/powerpoint/2010/main" val="768524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1. S</a:t>
            </a:r>
            <a:r>
              <a:rPr lang="en-DK" dirty="0"/>
              <a:t>ammenligneligT</a:t>
            </a:r>
            <a:endParaRPr lang="da-DK" dirty="0"/>
          </a:p>
        </p:txBody>
      </p:sp>
      <p:sp>
        <p:nvSpPr>
          <p:cNvPr id="5" name="Content Placeholder 4"/>
          <p:cNvSpPr>
            <a:spLocks noGrp="1"/>
          </p:cNvSpPr>
          <p:nvPr>
            <p:ph idx="1"/>
          </p:nvPr>
        </p:nvSpPr>
        <p:spPr>
          <a:xfrm>
            <a:off x="985838" y="1960078"/>
            <a:ext cx="10220325" cy="4205225"/>
          </a:xfrm>
        </p:spPr>
        <p:txBody>
          <a:bodyPr/>
          <a:lstStyle/>
          <a:p>
            <a:pPr>
              <a:buNone/>
            </a:pPr>
            <a:r>
              <a:rPr lang="en-GB" b="1" dirty="0">
                <a:solidFill>
                  <a:srgbClr val="333333"/>
                </a:solidFill>
              </a:rPr>
              <a:t>EU-</a:t>
            </a:r>
            <a:r>
              <a:rPr lang="en-GB" b="1" dirty="0" err="1">
                <a:solidFill>
                  <a:srgbClr val="333333"/>
                </a:solidFill>
              </a:rPr>
              <a:t>Domstolspraksis</a:t>
            </a:r>
            <a:r>
              <a:rPr lang="en-GB" b="1" dirty="0">
                <a:solidFill>
                  <a:srgbClr val="333333"/>
                </a:solidFill>
              </a:rPr>
              <a:t>: </a:t>
            </a:r>
            <a:r>
              <a:rPr lang="en-GB" b="1" dirty="0" err="1">
                <a:solidFill>
                  <a:srgbClr val="333333"/>
                </a:solidFill>
              </a:rPr>
              <a:t>Vurderer</a:t>
            </a:r>
            <a:r>
              <a:rPr lang="en-GB" b="1" dirty="0">
                <a:solidFill>
                  <a:srgbClr val="333333"/>
                </a:solidFill>
              </a:rPr>
              <a:t> </a:t>
            </a:r>
            <a:r>
              <a:rPr lang="en-GB" b="1" dirty="0" err="1">
                <a:solidFill>
                  <a:srgbClr val="333333"/>
                </a:solidFill>
              </a:rPr>
              <a:t>på</a:t>
            </a:r>
            <a:r>
              <a:rPr lang="en-GB" b="1" dirty="0">
                <a:solidFill>
                  <a:srgbClr val="333333"/>
                </a:solidFill>
              </a:rPr>
              <a:t> </a:t>
            </a:r>
            <a:r>
              <a:rPr lang="en-GB" b="1" dirty="0" err="1">
                <a:solidFill>
                  <a:srgbClr val="333333"/>
                </a:solidFill>
              </a:rPr>
              <a:t>jobbet</a:t>
            </a:r>
            <a:r>
              <a:rPr lang="en-GB" b="1" dirty="0">
                <a:solidFill>
                  <a:srgbClr val="333333"/>
                </a:solidFill>
              </a:rPr>
              <a:t> – er </a:t>
            </a:r>
            <a:r>
              <a:rPr lang="en-GB" b="1" dirty="0" err="1">
                <a:solidFill>
                  <a:srgbClr val="333333"/>
                </a:solidFill>
              </a:rPr>
              <a:t>personerne</a:t>
            </a:r>
            <a:r>
              <a:rPr lang="en-GB" b="1" dirty="0">
                <a:solidFill>
                  <a:srgbClr val="333333"/>
                </a:solidFill>
              </a:rPr>
              <a:t> </a:t>
            </a:r>
            <a:r>
              <a:rPr lang="en-GB" b="1" dirty="0" err="1">
                <a:solidFill>
                  <a:srgbClr val="333333"/>
                </a:solidFill>
              </a:rPr>
              <a:t>i</a:t>
            </a:r>
            <a:r>
              <a:rPr lang="en-GB" b="1" dirty="0">
                <a:solidFill>
                  <a:srgbClr val="333333"/>
                </a:solidFill>
              </a:rPr>
              <a:t> </a:t>
            </a:r>
            <a:r>
              <a:rPr lang="en-GB" b="1" dirty="0" err="1">
                <a:solidFill>
                  <a:srgbClr val="333333"/>
                </a:solidFill>
              </a:rPr>
              <a:t>en</a:t>
            </a:r>
            <a:r>
              <a:rPr lang="en-GB" b="1" dirty="0">
                <a:solidFill>
                  <a:srgbClr val="333333"/>
                </a:solidFill>
              </a:rPr>
              <a:t> </a:t>
            </a:r>
            <a:r>
              <a:rPr lang="en-GB" b="1" dirty="0" err="1">
                <a:solidFill>
                  <a:srgbClr val="333333"/>
                </a:solidFill>
              </a:rPr>
              <a:t>sammenlignelig</a:t>
            </a:r>
            <a:r>
              <a:rPr lang="en-GB" b="1" dirty="0">
                <a:solidFill>
                  <a:srgbClr val="333333"/>
                </a:solidFill>
              </a:rPr>
              <a:t> situation</a:t>
            </a:r>
          </a:p>
          <a:p>
            <a:pPr>
              <a:buNone/>
            </a:pPr>
            <a:endParaRPr lang="en-GB" b="1" dirty="0">
              <a:solidFill>
                <a:srgbClr val="333333"/>
              </a:solidFill>
            </a:endParaRPr>
          </a:p>
          <a:p>
            <a:pPr>
              <a:buNone/>
            </a:pPr>
            <a:r>
              <a:rPr lang="en-GB" dirty="0">
                <a:solidFill>
                  <a:srgbClr val="333333"/>
                </a:solidFill>
              </a:rPr>
              <a:t>C-313/02 </a:t>
            </a:r>
            <a:r>
              <a:rPr lang="en-GB" i="1" dirty="0" err="1">
                <a:solidFill>
                  <a:srgbClr val="333333"/>
                </a:solidFill>
              </a:rPr>
              <a:t>Wippel</a:t>
            </a:r>
            <a:r>
              <a:rPr lang="en-GB" i="1" dirty="0">
                <a:solidFill>
                  <a:srgbClr val="333333"/>
                </a:solidFill>
              </a:rPr>
              <a:t> </a:t>
            </a:r>
            <a:r>
              <a:rPr lang="en-GB" dirty="0">
                <a:solidFill>
                  <a:srgbClr val="333333"/>
                </a:solidFill>
              </a:rPr>
              <a:t>(</a:t>
            </a:r>
            <a:r>
              <a:rPr lang="en-GB" dirty="0" err="1">
                <a:solidFill>
                  <a:srgbClr val="333333"/>
                </a:solidFill>
              </a:rPr>
              <a:t>deltid</a:t>
            </a:r>
            <a:r>
              <a:rPr lang="en-GB" dirty="0">
                <a:solidFill>
                  <a:srgbClr val="333333"/>
                </a:solidFill>
              </a:rPr>
              <a:t>) – 0-timers </a:t>
            </a:r>
            <a:r>
              <a:rPr lang="en-GB" dirty="0" err="1">
                <a:solidFill>
                  <a:srgbClr val="333333"/>
                </a:solidFill>
              </a:rPr>
              <a:t>kontraktansatte</a:t>
            </a:r>
            <a:r>
              <a:rPr lang="en-GB" dirty="0">
                <a:solidFill>
                  <a:srgbClr val="333333"/>
                </a:solidFill>
              </a:rPr>
              <a:t> var </a:t>
            </a:r>
            <a:r>
              <a:rPr lang="en-GB" dirty="0" err="1">
                <a:solidFill>
                  <a:srgbClr val="333333"/>
                </a:solidFill>
              </a:rPr>
              <a:t>ikke</a:t>
            </a:r>
            <a:r>
              <a:rPr lang="en-GB" dirty="0">
                <a:solidFill>
                  <a:srgbClr val="333333"/>
                </a:solidFill>
              </a:rPr>
              <a:t> </a:t>
            </a:r>
            <a:r>
              <a:rPr lang="en-GB" dirty="0" err="1">
                <a:solidFill>
                  <a:srgbClr val="333333"/>
                </a:solidFill>
              </a:rPr>
              <a:t>sammenlignelige</a:t>
            </a:r>
            <a:r>
              <a:rPr lang="en-GB" dirty="0">
                <a:solidFill>
                  <a:srgbClr val="333333"/>
                </a:solidFill>
              </a:rPr>
              <a:t> med </a:t>
            </a:r>
            <a:r>
              <a:rPr lang="en-GB" dirty="0" err="1">
                <a:solidFill>
                  <a:srgbClr val="333333"/>
                </a:solidFill>
              </a:rPr>
              <a:t>fuldtidsansatte</a:t>
            </a:r>
            <a:endParaRPr lang="en-GB" dirty="0">
              <a:solidFill>
                <a:srgbClr val="333333"/>
              </a:solidFill>
            </a:endParaRPr>
          </a:p>
          <a:p>
            <a:pPr>
              <a:buNone/>
            </a:pPr>
            <a:r>
              <a:rPr lang="en-GB" b="0" i="0" dirty="0">
                <a:solidFill>
                  <a:srgbClr val="000000"/>
                </a:solidFill>
                <a:effectLst/>
              </a:rPr>
              <a:t>C‑660/20 </a:t>
            </a:r>
            <a:r>
              <a:rPr lang="en-GB" i="1" dirty="0">
                <a:solidFill>
                  <a:srgbClr val="333333"/>
                </a:solidFill>
              </a:rPr>
              <a:t>Lufthansa City Line </a:t>
            </a:r>
            <a:r>
              <a:rPr lang="en-GB" dirty="0">
                <a:solidFill>
                  <a:srgbClr val="333333"/>
                </a:solidFill>
              </a:rPr>
              <a:t>(</a:t>
            </a:r>
            <a:r>
              <a:rPr lang="en-GB" dirty="0" err="1">
                <a:solidFill>
                  <a:srgbClr val="333333"/>
                </a:solidFill>
              </a:rPr>
              <a:t>deltid</a:t>
            </a:r>
            <a:r>
              <a:rPr lang="en-GB" dirty="0">
                <a:solidFill>
                  <a:srgbClr val="333333"/>
                </a:solidFill>
              </a:rPr>
              <a:t>) – </a:t>
            </a:r>
            <a:r>
              <a:rPr lang="en-GB" dirty="0" err="1">
                <a:solidFill>
                  <a:srgbClr val="333333"/>
                </a:solidFill>
              </a:rPr>
              <a:t>samme</a:t>
            </a:r>
            <a:r>
              <a:rPr lang="en-GB" dirty="0">
                <a:solidFill>
                  <a:srgbClr val="333333"/>
                </a:solidFill>
              </a:rPr>
              <a:t> </a:t>
            </a:r>
            <a:r>
              <a:rPr lang="en-GB" dirty="0" err="1">
                <a:solidFill>
                  <a:srgbClr val="333333"/>
                </a:solidFill>
              </a:rPr>
              <a:t>arbejde</a:t>
            </a:r>
            <a:r>
              <a:rPr lang="en-GB" dirty="0">
                <a:solidFill>
                  <a:srgbClr val="333333"/>
                </a:solidFill>
              </a:rPr>
              <a:t> for </a:t>
            </a:r>
            <a:r>
              <a:rPr lang="en-GB" dirty="0" err="1">
                <a:solidFill>
                  <a:srgbClr val="333333"/>
                </a:solidFill>
              </a:rPr>
              <a:t>samme</a:t>
            </a:r>
            <a:r>
              <a:rPr lang="en-GB" dirty="0">
                <a:solidFill>
                  <a:srgbClr val="333333"/>
                </a:solidFill>
              </a:rPr>
              <a:t> </a:t>
            </a:r>
            <a:r>
              <a:rPr lang="en-GB" dirty="0" err="1">
                <a:solidFill>
                  <a:srgbClr val="333333"/>
                </a:solidFill>
              </a:rPr>
              <a:t>arbejdsgiver</a:t>
            </a:r>
            <a:r>
              <a:rPr lang="en-GB" dirty="0">
                <a:solidFill>
                  <a:srgbClr val="333333"/>
                </a:solidFill>
              </a:rPr>
              <a:t> (</a:t>
            </a:r>
            <a:r>
              <a:rPr lang="en-GB" dirty="0" err="1">
                <a:solidFill>
                  <a:srgbClr val="333333"/>
                </a:solidFill>
              </a:rPr>
              <a:t>piloter</a:t>
            </a:r>
            <a:r>
              <a:rPr lang="en-GB" dirty="0">
                <a:solidFill>
                  <a:srgbClr val="333333"/>
                </a:solidFill>
              </a:rPr>
              <a:t>)</a:t>
            </a:r>
          </a:p>
          <a:p>
            <a:pPr>
              <a:buNone/>
            </a:pPr>
            <a:r>
              <a:rPr lang="en-GB" dirty="0">
                <a:solidFill>
                  <a:srgbClr val="333333"/>
                </a:solidFill>
              </a:rPr>
              <a:t>C-715/20 </a:t>
            </a:r>
            <a:r>
              <a:rPr lang="en-GB" i="1" dirty="0">
                <a:solidFill>
                  <a:srgbClr val="333333"/>
                </a:solidFill>
              </a:rPr>
              <a:t>K.L. </a:t>
            </a:r>
            <a:r>
              <a:rPr lang="en-GB" dirty="0">
                <a:solidFill>
                  <a:srgbClr val="333333"/>
                </a:solidFill>
              </a:rPr>
              <a:t>(</a:t>
            </a:r>
            <a:r>
              <a:rPr lang="en-GB" dirty="0" err="1">
                <a:solidFill>
                  <a:srgbClr val="333333"/>
                </a:solidFill>
              </a:rPr>
              <a:t>tidsbegrænset</a:t>
            </a:r>
            <a:r>
              <a:rPr lang="en-GB" dirty="0">
                <a:solidFill>
                  <a:srgbClr val="333333"/>
                </a:solidFill>
              </a:rPr>
              <a:t> </a:t>
            </a:r>
            <a:r>
              <a:rPr lang="en-GB" dirty="0" err="1">
                <a:solidFill>
                  <a:srgbClr val="333333"/>
                </a:solidFill>
              </a:rPr>
              <a:t>deltidsansatte</a:t>
            </a:r>
            <a:r>
              <a:rPr lang="en-GB" dirty="0">
                <a:solidFill>
                  <a:srgbClr val="333333"/>
                </a:solidFill>
              </a:rPr>
              <a:t>) - et </a:t>
            </a:r>
            <a:r>
              <a:rPr lang="en-GB" dirty="0" err="1">
                <a:solidFill>
                  <a:srgbClr val="333333"/>
                </a:solidFill>
              </a:rPr>
              <a:t>ansættelsesvilkår</a:t>
            </a:r>
            <a:r>
              <a:rPr lang="en-GB" dirty="0">
                <a:solidFill>
                  <a:srgbClr val="333333"/>
                </a:solidFill>
              </a:rPr>
              <a:t> </a:t>
            </a:r>
            <a:r>
              <a:rPr lang="en-GB" dirty="0" err="1">
                <a:solidFill>
                  <a:srgbClr val="333333"/>
                </a:solidFill>
              </a:rPr>
              <a:t>af</a:t>
            </a:r>
            <a:r>
              <a:rPr lang="en-GB" dirty="0">
                <a:solidFill>
                  <a:srgbClr val="333333"/>
                </a:solidFill>
              </a:rPr>
              <a:t> </a:t>
            </a:r>
            <a:r>
              <a:rPr lang="en-GB" dirty="0" err="1">
                <a:solidFill>
                  <a:srgbClr val="333333"/>
                </a:solidFill>
              </a:rPr>
              <a:t>generel</a:t>
            </a:r>
            <a:r>
              <a:rPr lang="en-GB" dirty="0">
                <a:solidFill>
                  <a:srgbClr val="333333"/>
                </a:solidFill>
              </a:rPr>
              <a:t> </a:t>
            </a:r>
            <a:r>
              <a:rPr lang="en-GB" dirty="0" err="1">
                <a:solidFill>
                  <a:srgbClr val="333333"/>
                </a:solidFill>
              </a:rPr>
              <a:t>karakter</a:t>
            </a:r>
            <a:r>
              <a:rPr lang="en-GB" dirty="0">
                <a:solidFill>
                  <a:srgbClr val="333333"/>
                </a:solidFill>
              </a:rPr>
              <a:t> (ret </a:t>
            </a:r>
            <a:r>
              <a:rPr lang="en-GB" dirty="0" err="1">
                <a:solidFill>
                  <a:srgbClr val="333333"/>
                </a:solidFill>
              </a:rPr>
              <a:t>til</a:t>
            </a:r>
            <a:r>
              <a:rPr lang="en-GB" dirty="0">
                <a:solidFill>
                  <a:srgbClr val="333333"/>
                </a:solidFill>
              </a:rPr>
              <a:t> </a:t>
            </a:r>
            <a:r>
              <a:rPr lang="en-GB" dirty="0" err="1">
                <a:solidFill>
                  <a:srgbClr val="333333"/>
                </a:solidFill>
              </a:rPr>
              <a:t>begrundelse</a:t>
            </a:r>
            <a:r>
              <a:rPr lang="en-GB" dirty="0">
                <a:solidFill>
                  <a:srgbClr val="333333"/>
                </a:solidFill>
              </a:rPr>
              <a:t>) </a:t>
            </a:r>
            <a:r>
              <a:rPr lang="en-GB" dirty="0" err="1">
                <a:solidFill>
                  <a:srgbClr val="333333"/>
                </a:solidFill>
              </a:rPr>
              <a:t>gør</a:t>
            </a:r>
            <a:r>
              <a:rPr lang="en-GB" dirty="0">
                <a:solidFill>
                  <a:srgbClr val="333333"/>
                </a:solidFill>
              </a:rPr>
              <a:t> </a:t>
            </a:r>
            <a:r>
              <a:rPr lang="en-GB" dirty="0" err="1">
                <a:solidFill>
                  <a:srgbClr val="333333"/>
                </a:solidFill>
              </a:rPr>
              <a:t>situationen</a:t>
            </a:r>
            <a:r>
              <a:rPr lang="en-GB" dirty="0">
                <a:solidFill>
                  <a:srgbClr val="333333"/>
                </a:solidFill>
              </a:rPr>
              <a:t> mere </a:t>
            </a:r>
            <a:r>
              <a:rPr lang="en-GB" dirty="0" err="1">
                <a:solidFill>
                  <a:srgbClr val="333333"/>
                </a:solidFill>
              </a:rPr>
              <a:t>sammenlignelig</a:t>
            </a:r>
            <a:r>
              <a:rPr lang="en-GB" dirty="0">
                <a:solidFill>
                  <a:srgbClr val="333333"/>
                </a:solidFill>
              </a:rPr>
              <a:t> </a:t>
            </a:r>
            <a:r>
              <a:rPr lang="en-GB" dirty="0" err="1">
                <a:solidFill>
                  <a:srgbClr val="333333"/>
                </a:solidFill>
              </a:rPr>
              <a:t>mellem</a:t>
            </a:r>
            <a:r>
              <a:rPr lang="en-GB" dirty="0">
                <a:solidFill>
                  <a:srgbClr val="333333"/>
                </a:solidFill>
              </a:rPr>
              <a:t> </a:t>
            </a:r>
            <a:r>
              <a:rPr lang="en-GB" dirty="0" err="1">
                <a:solidFill>
                  <a:srgbClr val="333333"/>
                </a:solidFill>
              </a:rPr>
              <a:t>tidsbegrænset</a:t>
            </a:r>
            <a:r>
              <a:rPr lang="en-GB" dirty="0">
                <a:solidFill>
                  <a:srgbClr val="333333"/>
                </a:solidFill>
              </a:rPr>
              <a:t> </a:t>
            </a:r>
            <a:r>
              <a:rPr lang="en-GB" dirty="0" err="1">
                <a:solidFill>
                  <a:srgbClr val="333333"/>
                </a:solidFill>
              </a:rPr>
              <a:t>og</a:t>
            </a:r>
            <a:r>
              <a:rPr lang="en-GB" dirty="0">
                <a:solidFill>
                  <a:srgbClr val="333333"/>
                </a:solidFill>
              </a:rPr>
              <a:t> </a:t>
            </a:r>
            <a:r>
              <a:rPr lang="en-GB" dirty="0" err="1">
                <a:solidFill>
                  <a:srgbClr val="333333"/>
                </a:solidFill>
              </a:rPr>
              <a:t>fastsansatte</a:t>
            </a:r>
            <a:r>
              <a:rPr lang="en-GB" dirty="0">
                <a:solidFill>
                  <a:srgbClr val="333333"/>
                </a:solidFill>
              </a:rPr>
              <a:t>, </a:t>
            </a:r>
            <a:r>
              <a:rPr lang="en-GB" dirty="0" err="1">
                <a:solidFill>
                  <a:srgbClr val="333333"/>
                </a:solidFill>
              </a:rPr>
              <a:t>præmis</a:t>
            </a:r>
            <a:r>
              <a:rPr lang="en-GB" dirty="0">
                <a:solidFill>
                  <a:srgbClr val="333333"/>
                </a:solidFill>
              </a:rPr>
              <a:t> 48</a:t>
            </a:r>
          </a:p>
          <a:p>
            <a:pPr>
              <a:buNone/>
            </a:pPr>
            <a:endParaRPr lang="en-GB" dirty="0">
              <a:solidFill>
                <a:srgbClr val="333333"/>
              </a:solidFill>
            </a:endParaRPr>
          </a:p>
          <a:p>
            <a:pPr>
              <a:buNone/>
            </a:pPr>
            <a:endParaRPr lang="en-GB" dirty="0">
              <a:solidFill>
                <a:srgbClr val="333333"/>
              </a:solidFill>
            </a:endParaRPr>
          </a:p>
        </p:txBody>
      </p:sp>
    </p:spTree>
    <p:custDataLst>
      <p:tags r:id="rId1"/>
    </p:custDataLst>
    <p:extLst>
      <p:ext uri="{BB962C8B-B14F-4D97-AF65-F5344CB8AC3E}">
        <p14:creationId xmlns:p14="http://schemas.microsoft.com/office/powerpoint/2010/main" val="245768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1. S</a:t>
            </a:r>
            <a:r>
              <a:rPr lang="en-DK" dirty="0"/>
              <a:t>ammenlignelig</a:t>
            </a:r>
            <a:endParaRPr lang="da-DK" dirty="0"/>
          </a:p>
        </p:txBody>
      </p:sp>
      <p:sp>
        <p:nvSpPr>
          <p:cNvPr id="5" name="Content Placeholder 4"/>
          <p:cNvSpPr>
            <a:spLocks noGrp="1"/>
          </p:cNvSpPr>
          <p:nvPr>
            <p:ph idx="1"/>
          </p:nvPr>
        </p:nvSpPr>
        <p:spPr>
          <a:xfrm>
            <a:off x="985838" y="1960078"/>
            <a:ext cx="10220325" cy="4205225"/>
          </a:xfrm>
        </p:spPr>
        <p:txBody>
          <a:bodyPr/>
          <a:lstStyle/>
          <a:p>
            <a:r>
              <a:rPr lang="da-DK" b="1" dirty="0">
                <a:effectLst/>
                <a:ea typeface="Times New Roman" panose="02020603050405020304" pitchFamily="18" charset="0"/>
              </a:rPr>
              <a:t>De nemme situationer </a:t>
            </a:r>
            <a:r>
              <a:rPr lang="da-DK" sz="2000" b="1" dirty="0">
                <a:effectLst/>
                <a:ea typeface="Times New Roman" panose="02020603050405020304" pitchFamily="18" charset="0"/>
              </a:rPr>
              <a:t> (definitionens test # 1)</a:t>
            </a:r>
            <a:r>
              <a:rPr lang="da-DK" b="1" dirty="0">
                <a:effectLst/>
                <a:ea typeface="Times New Roman" panose="02020603050405020304" pitchFamily="18" charset="0"/>
              </a:rPr>
              <a:t>:</a:t>
            </a:r>
          </a:p>
          <a:p>
            <a:endParaRPr lang="da-DK" b="1" dirty="0">
              <a:ea typeface="Times New Roman" panose="02020603050405020304" pitchFamily="18" charset="0"/>
            </a:endParaRPr>
          </a:p>
          <a:p>
            <a:r>
              <a:rPr lang="da-DK" b="1" dirty="0">
                <a:effectLst/>
                <a:ea typeface="Times New Roman" panose="02020603050405020304" pitchFamily="18" charset="0"/>
              </a:rPr>
              <a:t>Sammenligneligt</a:t>
            </a:r>
            <a:r>
              <a:rPr lang="da-DK" dirty="0">
                <a:effectLst/>
                <a:ea typeface="Times New Roman" panose="02020603050405020304" pitchFamily="18" charset="0"/>
              </a:rPr>
              <a:t>, når arbejdstagere med tidsbegrænset ansættelse gør det samme som fastansatte</a:t>
            </a:r>
          </a:p>
          <a:p>
            <a:pPr marL="342900" indent="-342900">
              <a:buFont typeface="Arial" panose="020B0604020202020204" pitchFamily="34" charset="0"/>
              <a:buChar char="•"/>
            </a:pPr>
            <a:r>
              <a:rPr lang="da-DK" dirty="0">
                <a:effectLst/>
                <a:ea typeface="Times New Roman" panose="02020603050405020304" pitchFamily="18" charset="0"/>
              </a:rPr>
              <a:t>udfører de samme opgaver </a:t>
            </a:r>
          </a:p>
          <a:p>
            <a:pPr marL="342900" indent="-342900">
              <a:buFont typeface="Arial" panose="020B0604020202020204" pitchFamily="34" charset="0"/>
              <a:buChar char="•"/>
            </a:pPr>
            <a:r>
              <a:rPr lang="da-DK" dirty="0">
                <a:effectLst/>
                <a:ea typeface="Times New Roman" panose="02020603050405020304" pitchFamily="18" charset="0"/>
              </a:rPr>
              <a:t>for den samme arbejdsgiver </a:t>
            </a:r>
          </a:p>
          <a:p>
            <a:r>
              <a:rPr lang="da-DK" dirty="0">
                <a:effectLst/>
                <a:ea typeface="Times New Roman" panose="02020603050405020304" pitchFamily="18" charset="0"/>
              </a:rPr>
              <a:t>eller </a:t>
            </a:r>
          </a:p>
          <a:p>
            <a:pPr marL="342900" indent="-342900">
              <a:buFont typeface="Arial" panose="020B0604020202020204" pitchFamily="34" charset="0"/>
              <a:buChar char="•"/>
            </a:pPr>
            <a:r>
              <a:rPr lang="da-DK" dirty="0">
                <a:effectLst/>
                <a:ea typeface="Times New Roman" panose="02020603050405020304" pitchFamily="18" charset="0"/>
              </a:rPr>
              <a:t>bestrider den samme stilling, </a:t>
            </a:r>
          </a:p>
          <a:p>
            <a:r>
              <a:rPr lang="da-DK" dirty="0">
                <a:effectLst/>
                <a:ea typeface="Times New Roman" panose="02020603050405020304" pitchFamily="18" charset="0"/>
              </a:rPr>
              <a:t>jf. C-177/18 </a:t>
            </a:r>
            <a:r>
              <a:rPr lang="da-DK" dirty="0" err="1">
                <a:effectLst/>
                <a:ea typeface="Times New Roman" panose="02020603050405020304" pitchFamily="18" charset="0"/>
              </a:rPr>
              <a:t>Martín</a:t>
            </a:r>
            <a:r>
              <a:rPr lang="da-DK" dirty="0">
                <a:effectLst/>
                <a:ea typeface="Times New Roman" panose="02020603050405020304" pitchFamily="18" charset="0"/>
              </a:rPr>
              <a:t>, C-574/16 </a:t>
            </a:r>
            <a:r>
              <a:rPr lang="da-DK" dirty="0" err="1">
                <a:effectLst/>
                <a:ea typeface="Times New Roman" panose="02020603050405020304" pitchFamily="18" charset="0"/>
              </a:rPr>
              <a:t>Grupo</a:t>
            </a:r>
            <a:r>
              <a:rPr lang="da-DK" dirty="0">
                <a:effectLst/>
                <a:ea typeface="Times New Roman" panose="02020603050405020304" pitchFamily="18" charset="0"/>
              </a:rPr>
              <a:t> </a:t>
            </a:r>
            <a:r>
              <a:rPr lang="da-DK" dirty="0" err="1">
                <a:effectLst/>
                <a:ea typeface="Times New Roman" panose="02020603050405020304" pitchFamily="18" charset="0"/>
              </a:rPr>
              <a:t>Norte</a:t>
            </a:r>
            <a:r>
              <a:rPr lang="da-DK" dirty="0">
                <a:effectLst/>
                <a:ea typeface="Times New Roman" panose="02020603050405020304" pitchFamily="18" charset="0"/>
              </a:rPr>
              <a:t> Facility, C-677/16 </a:t>
            </a:r>
            <a:r>
              <a:rPr lang="da-DK" dirty="0" err="1">
                <a:effectLst/>
                <a:ea typeface="Times New Roman" panose="02020603050405020304" pitchFamily="18" charset="0"/>
              </a:rPr>
              <a:t>Montero</a:t>
            </a:r>
            <a:r>
              <a:rPr lang="da-DK" dirty="0">
                <a:effectLst/>
                <a:ea typeface="Times New Roman" panose="02020603050405020304" pitchFamily="18" charset="0"/>
              </a:rPr>
              <a:t> Mateos, C-619/17 de Diego </a:t>
            </a:r>
            <a:r>
              <a:rPr lang="da-DK" dirty="0" err="1">
                <a:effectLst/>
                <a:ea typeface="Times New Roman" panose="02020603050405020304" pitchFamily="18" charset="0"/>
              </a:rPr>
              <a:t>Porras</a:t>
            </a:r>
            <a:r>
              <a:rPr lang="da-DK" dirty="0">
                <a:effectLst/>
                <a:ea typeface="Times New Roman" panose="02020603050405020304" pitchFamily="18" charset="0"/>
              </a:rPr>
              <a:t>, C-658/18 UX.</a:t>
            </a:r>
          </a:p>
          <a:p>
            <a:endParaRPr lang="da-DK" sz="1800" dirty="0">
              <a:effectLst/>
              <a:ea typeface="Times New Roman" panose="02020603050405020304" pitchFamily="18" charset="0"/>
            </a:endParaRPr>
          </a:p>
          <a:p>
            <a:endParaRPr lang="en-DK" sz="1800" dirty="0">
              <a:effectLst/>
              <a:ea typeface="Times New Roman" panose="02020603050405020304" pitchFamily="18" charset="0"/>
            </a:endParaRPr>
          </a:p>
        </p:txBody>
      </p:sp>
      <p:sp>
        <p:nvSpPr>
          <p:cNvPr id="2" name="Left Arrow 1">
            <a:extLst>
              <a:ext uri="{FF2B5EF4-FFF2-40B4-BE49-F238E27FC236}">
                <a16:creationId xmlns:a16="http://schemas.microsoft.com/office/drawing/2014/main" id="{94B13046-26EA-EED9-139B-78967104FB21}"/>
              </a:ext>
            </a:extLst>
          </p:cNvPr>
          <p:cNvSpPr/>
          <p:nvPr/>
        </p:nvSpPr>
        <p:spPr bwMode="auto">
          <a:xfrm>
            <a:off x="6094412" y="829838"/>
            <a:ext cx="792088" cy="504056"/>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a:ln>
                  <a:noFill/>
                </a:ln>
                <a:solidFill>
                  <a:schemeClr val="bg1"/>
                </a:solidFill>
                <a:effectLst/>
                <a:latin typeface="AU Passata" pitchFamily="34" charset="0"/>
              </a:rPr>
              <a:t>1</a:t>
            </a:r>
          </a:p>
        </p:txBody>
      </p:sp>
    </p:spTree>
    <p:custDataLst>
      <p:tags r:id="rId1"/>
    </p:custDataLst>
    <p:extLst>
      <p:ext uri="{BB962C8B-B14F-4D97-AF65-F5344CB8AC3E}">
        <p14:creationId xmlns:p14="http://schemas.microsoft.com/office/powerpoint/2010/main" val="662305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1. S</a:t>
            </a:r>
            <a:r>
              <a:rPr lang="en-DK" dirty="0"/>
              <a:t>ammenlignelig</a:t>
            </a:r>
            <a:endParaRPr lang="da-DK" dirty="0"/>
          </a:p>
        </p:txBody>
      </p:sp>
      <p:sp>
        <p:nvSpPr>
          <p:cNvPr id="5" name="Content Placeholder 4"/>
          <p:cNvSpPr>
            <a:spLocks noGrp="1"/>
          </p:cNvSpPr>
          <p:nvPr>
            <p:ph idx="1"/>
          </p:nvPr>
        </p:nvSpPr>
        <p:spPr>
          <a:xfrm>
            <a:off x="985838" y="1960078"/>
            <a:ext cx="10220325" cy="4205225"/>
          </a:xfrm>
        </p:spPr>
        <p:txBody>
          <a:bodyPr/>
          <a:lstStyle/>
          <a:p>
            <a:r>
              <a:rPr lang="da-DK" sz="1800" b="1" dirty="0">
                <a:effectLst/>
                <a:ea typeface="Times New Roman" panose="02020603050405020304" pitchFamily="18" charset="0"/>
              </a:rPr>
              <a:t>Hvis ikke samme opgaver eller samme stilling (definitionens test # 1)</a:t>
            </a:r>
          </a:p>
          <a:p>
            <a:endParaRPr lang="da-DK" sz="1800" dirty="0">
              <a:effectLst/>
              <a:ea typeface="Times New Roman" panose="02020603050405020304" pitchFamily="18" charset="0"/>
            </a:endParaRPr>
          </a:p>
          <a:p>
            <a:r>
              <a:rPr lang="da-DK" sz="1800" dirty="0">
                <a:effectLst/>
                <a:ea typeface="Times New Roman" panose="02020603050405020304" pitchFamily="18" charset="0"/>
              </a:rPr>
              <a:t>Befinder </a:t>
            </a:r>
            <a:r>
              <a:rPr lang="da-DK" sz="1800" b="1" dirty="0">
                <a:effectLst/>
                <a:ea typeface="Times New Roman" panose="02020603050405020304" pitchFamily="18" charset="0"/>
              </a:rPr>
              <a:t>arbejdstagerne sig i en sammenlignelig situation:</a:t>
            </a:r>
            <a:endParaRPr lang="da-DK" sz="1800" dirty="0">
              <a:effectLst/>
              <a:ea typeface="Times New Roman" panose="02020603050405020304" pitchFamily="18" charset="0"/>
            </a:endParaRPr>
          </a:p>
          <a:p>
            <a:pPr marL="285750" indent="-285750">
              <a:buFont typeface="Arial" panose="020B0604020202020204" pitchFamily="34" charset="0"/>
              <a:buChar char="•"/>
            </a:pPr>
            <a:r>
              <a:rPr lang="da-DK" sz="1800" dirty="0">
                <a:effectLst/>
                <a:ea typeface="Times New Roman" panose="02020603050405020304" pitchFamily="18" charset="0"/>
              </a:rPr>
              <a:t>henset til en </a:t>
            </a:r>
            <a:r>
              <a:rPr lang="da-DK" sz="1800" b="1" dirty="0">
                <a:effectLst/>
                <a:ea typeface="Times New Roman" panose="02020603050405020304" pitchFamily="18" charset="0"/>
              </a:rPr>
              <a:t>helhed</a:t>
            </a:r>
            <a:r>
              <a:rPr lang="da-DK" sz="1800" dirty="0">
                <a:effectLst/>
                <a:ea typeface="Times New Roman" panose="02020603050405020304" pitchFamily="18" charset="0"/>
              </a:rPr>
              <a:t> af omstændigheder, herunder </a:t>
            </a:r>
            <a:r>
              <a:rPr lang="da-DK" sz="1800" b="1" dirty="0">
                <a:effectLst/>
                <a:ea typeface="Times New Roman" panose="02020603050405020304" pitchFamily="18" charset="0"/>
              </a:rPr>
              <a:t>arbejdets art</a:t>
            </a:r>
            <a:r>
              <a:rPr lang="da-DK" sz="1800" dirty="0">
                <a:effectLst/>
                <a:ea typeface="Times New Roman" panose="02020603050405020304" pitchFamily="18" charset="0"/>
              </a:rPr>
              <a:t>, </a:t>
            </a:r>
            <a:r>
              <a:rPr lang="da-DK" sz="1800" b="1" dirty="0">
                <a:effectLst/>
                <a:ea typeface="Times New Roman" panose="02020603050405020304" pitchFamily="18" charset="0"/>
              </a:rPr>
              <a:t>uddannelseskrav</a:t>
            </a:r>
            <a:r>
              <a:rPr lang="da-DK" sz="1800" dirty="0">
                <a:effectLst/>
                <a:ea typeface="Times New Roman" panose="02020603050405020304" pitchFamily="18" charset="0"/>
              </a:rPr>
              <a:t> og </a:t>
            </a:r>
            <a:r>
              <a:rPr lang="da-DK" sz="1800" b="1" dirty="0">
                <a:effectLst/>
                <a:ea typeface="Times New Roman" panose="02020603050405020304" pitchFamily="18" charset="0"/>
              </a:rPr>
              <a:t>arbejdsforhold</a:t>
            </a:r>
            <a:r>
              <a:rPr lang="da-DK" sz="1800" dirty="0">
                <a:effectLst/>
                <a:ea typeface="Times New Roman" panose="02020603050405020304" pitchFamily="18" charset="0"/>
              </a:rPr>
              <a:t>, jf. C-72/18 </a:t>
            </a:r>
            <a:r>
              <a:rPr lang="da-DK" sz="1800" dirty="0" err="1">
                <a:effectLst/>
                <a:ea typeface="Times New Roman" panose="02020603050405020304" pitchFamily="18" charset="0"/>
              </a:rPr>
              <a:t>Ustariz</a:t>
            </a:r>
            <a:r>
              <a:rPr lang="da-DK" sz="1800" dirty="0">
                <a:effectLst/>
                <a:ea typeface="Times New Roman" panose="02020603050405020304" pitchFamily="18" charset="0"/>
              </a:rPr>
              <a:t> </a:t>
            </a:r>
            <a:r>
              <a:rPr lang="da-DK" sz="1800" dirty="0" err="1">
                <a:effectLst/>
                <a:ea typeface="Times New Roman" panose="02020603050405020304" pitchFamily="18" charset="0"/>
              </a:rPr>
              <a:t>Aróstegui</a:t>
            </a:r>
            <a:r>
              <a:rPr lang="da-DK" sz="1800" dirty="0">
                <a:effectLst/>
                <a:ea typeface="Times New Roman" panose="02020603050405020304" pitchFamily="18" charset="0"/>
              </a:rPr>
              <a:t>, C-574/16 </a:t>
            </a:r>
            <a:r>
              <a:rPr lang="da-DK" sz="1800" dirty="0" err="1">
                <a:effectLst/>
                <a:ea typeface="Times New Roman" panose="02020603050405020304" pitchFamily="18" charset="0"/>
              </a:rPr>
              <a:t>Grupo</a:t>
            </a:r>
            <a:r>
              <a:rPr lang="da-DK" sz="1800" dirty="0">
                <a:effectLst/>
                <a:ea typeface="Times New Roman" panose="02020603050405020304" pitchFamily="18" charset="0"/>
              </a:rPr>
              <a:t> </a:t>
            </a:r>
            <a:r>
              <a:rPr lang="da-DK" sz="1800" dirty="0" err="1">
                <a:effectLst/>
                <a:ea typeface="Times New Roman" panose="02020603050405020304" pitchFamily="18" charset="0"/>
              </a:rPr>
              <a:t>Norte</a:t>
            </a:r>
            <a:r>
              <a:rPr lang="da-DK" sz="1800" dirty="0">
                <a:effectLst/>
                <a:ea typeface="Times New Roman" panose="02020603050405020304" pitchFamily="18" charset="0"/>
              </a:rPr>
              <a:t> Facility, Forenede sager C-29/18, C-30/18 og C-44/18 Cobra </a:t>
            </a:r>
            <a:r>
              <a:rPr lang="da-DK" sz="1800" dirty="0" err="1">
                <a:effectLst/>
                <a:ea typeface="Times New Roman" panose="02020603050405020304" pitchFamily="18" charset="0"/>
              </a:rPr>
              <a:t>Servicios</a:t>
            </a:r>
            <a:r>
              <a:rPr lang="da-DK" sz="1800" dirty="0">
                <a:effectLst/>
                <a:ea typeface="Times New Roman" panose="02020603050405020304" pitchFamily="18" charset="0"/>
              </a:rPr>
              <a:t> </a:t>
            </a:r>
            <a:r>
              <a:rPr lang="da-DK" sz="1800" dirty="0" err="1">
                <a:effectLst/>
                <a:ea typeface="Times New Roman" panose="02020603050405020304" pitchFamily="18" charset="0"/>
              </a:rPr>
              <a:t>Auxiliares</a:t>
            </a:r>
            <a:r>
              <a:rPr lang="da-DK" sz="1800" dirty="0">
                <a:effectLst/>
                <a:ea typeface="Times New Roman" panose="02020603050405020304" pitchFamily="18" charset="0"/>
              </a:rPr>
              <a:t>, C-658/18 UX.</a:t>
            </a:r>
            <a:endParaRPr lang="en-DK" sz="1800" dirty="0">
              <a:effectLst/>
              <a:ea typeface="Times New Roman" panose="02020603050405020304" pitchFamily="18" charset="0"/>
            </a:endParaRPr>
          </a:p>
          <a:p>
            <a:pPr marL="285750" indent="-285750">
              <a:buFont typeface="Arial" panose="020B0604020202020204" pitchFamily="34" charset="0"/>
              <a:buChar char="•"/>
            </a:pPr>
            <a:r>
              <a:rPr lang="da-DK" sz="1800" b="1" dirty="0">
                <a:effectLst/>
                <a:ea typeface="Times New Roman" panose="02020603050405020304" pitchFamily="18" charset="0"/>
              </a:rPr>
              <a:t>Arten og kvaliteten af arbejdet </a:t>
            </a:r>
            <a:r>
              <a:rPr lang="da-DK" sz="1800" dirty="0">
                <a:effectLst/>
                <a:ea typeface="Times New Roman" panose="02020603050405020304" pitchFamily="18" charset="0"/>
              </a:rPr>
              <a:t>C-466/17 </a:t>
            </a:r>
            <a:r>
              <a:rPr lang="da-DK" sz="1800" dirty="0" err="1">
                <a:effectLst/>
                <a:ea typeface="Times New Roman" panose="02020603050405020304" pitchFamily="18" charset="0"/>
              </a:rPr>
              <a:t>Motter</a:t>
            </a:r>
            <a:r>
              <a:rPr lang="da-DK" sz="1800" dirty="0">
                <a:effectLst/>
                <a:ea typeface="Times New Roman" panose="02020603050405020304" pitchFamily="18" charset="0"/>
              </a:rPr>
              <a:t>, og C-302/11-C-305/11 </a:t>
            </a:r>
            <a:r>
              <a:rPr lang="da-DK" sz="1800" dirty="0" err="1">
                <a:effectLst/>
                <a:ea typeface="Times New Roman" panose="02020603050405020304" pitchFamily="18" charset="0"/>
              </a:rPr>
              <a:t>Valenza</a:t>
            </a:r>
            <a:r>
              <a:rPr lang="da-DK" sz="1800" dirty="0">
                <a:effectLst/>
                <a:ea typeface="Times New Roman" panose="02020603050405020304" pitchFamily="18" charset="0"/>
              </a:rPr>
              <a:t> m.fl. </a:t>
            </a:r>
            <a:endParaRPr lang="da-DK" sz="1800" dirty="0">
              <a:ea typeface="Times New Roman" panose="02020603050405020304" pitchFamily="18" charset="0"/>
            </a:endParaRPr>
          </a:p>
          <a:p>
            <a:pPr marL="285750" indent="-285750">
              <a:buFont typeface="Arial" panose="020B0604020202020204" pitchFamily="34" charset="0"/>
              <a:buChar char="•"/>
            </a:pPr>
            <a:r>
              <a:rPr lang="da-DK" sz="1800" b="1" dirty="0">
                <a:effectLst/>
                <a:ea typeface="Times New Roman" panose="02020603050405020304" pitchFamily="18" charset="0"/>
              </a:rPr>
              <a:t>Udvælgelsesprøve ikke i sig selv nok: </a:t>
            </a:r>
            <a:r>
              <a:rPr lang="da-DK" sz="1800" dirty="0">
                <a:ea typeface="Times New Roman" panose="02020603050405020304" pitchFamily="18" charset="0"/>
              </a:rPr>
              <a:t>Tidsbegrænset ansatte undervisere var sammenlignelige med undervisere fastansat som tjenestemænd efter en udvælgelsesprøve, jf. </a:t>
            </a:r>
            <a:r>
              <a:rPr lang="da-DK" sz="1800" dirty="0">
                <a:effectLst/>
                <a:ea typeface="Times New Roman" panose="02020603050405020304" pitchFamily="18" charset="0"/>
              </a:rPr>
              <a:t>C-302/11-C-305/11 </a:t>
            </a:r>
            <a:r>
              <a:rPr lang="da-DK" sz="1800" dirty="0" err="1">
                <a:effectLst/>
                <a:ea typeface="Times New Roman" panose="02020603050405020304" pitchFamily="18" charset="0"/>
              </a:rPr>
              <a:t>Valenza</a:t>
            </a:r>
            <a:r>
              <a:rPr lang="da-DK" sz="1800" dirty="0">
                <a:effectLst/>
                <a:ea typeface="Times New Roman" panose="02020603050405020304" pitchFamily="18" charset="0"/>
              </a:rPr>
              <a:t> </a:t>
            </a:r>
            <a:r>
              <a:rPr lang="da-DK" sz="1800" dirty="0" err="1">
                <a:effectLst/>
                <a:ea typeface="Times New Roman" panose="02020603050405020304" pitchFamily="18" charset="0"/>
              </a:rPr>
              <a:t>m.fl</a:t>
            </a:r>
            <a:r>
              <a:rPr lang="da-DK" sz="1800" dirty="0">
                <a:effectLst/>
                <a:ea typeface="Times New Roman" panose="02020603050405020304" pitchFamily="18" charset="0"/>
              </a:rPr>
              <a:t> (s</a:t>
            </a:r>
            <a:r>
              <a:rPr lang="da-DK" sz="1800" dirty="0">
                <a:ea typeface="Times New Roman" panose="02020603050405020304" pitchFamily="18" charset="0"/>
              </a:rPr>
              <a:t>amme eksamen, samme anciennitet)</a:t>
            </a:r>
          </a:p>
          <a:p>
            <a:pPr marL="285750" indent="-285750">
              <a:buFont typeface="Arial" panose="020B0604020202020204" pitchFamily="34" charset="0"/>
              <a:buChar char="•"/>
            </a:pPr>
            <a:r>
              <a:rPr lang="da-DK" sz="1800" b="1" dirty="0">
                <a:ea typeface="Times New Roman" panose="02020603050405020304" pitchFamily="18" charset="0"/>
              </a:rPr>
              <a:t>Varierende arbejdsopgaver </a:t>
            </a:r>
            <a:r>
              <a:rPr lang="da-DK" sz="1800" b="1" dirty="0">
                <a:effectLst/>
                <a:ea typeface="Times New Roman" panose="02020603050405020304" pitchFamily="18" charset="0"/>
              </a:rPr>
              <a:t>ikke i sig selv nok </a:t>
            </a:r>
            <a:r>
              <a:rPr lang="da-DK" sz="1800" dirty="0">
                <a:ea typeface="Times New Roman" panose="02020603050405020304" pitchFamily="18" charset="0"/>
              </a:rPr>
              <a:t>:  jf. </a:t>
            </a:r>
            <a:r>
              <a:rPr lang="da-DK" sz="1800" dirty="0">
                <a:effectLst/>
                <a:ea typeface="Times New Roman" panose="02020603050405020304" pitchFamily="18" charset="0"/>
              </a:rPr>
              <a:t>C-302/11-C-305/11 </a:t>
            </a:r>
            <a:r>
              <a:rPr lang="da-DK" sz="1800" dirty="0" err="1">
                <a:effectLst/>
                <a:ea typeface="Times New Roman" panose="02020603050405020304" pitchFamily="18" charset="0"/>
              </a:rPr>
              <a:t>Valenza</a:t>
            </a:r>
            <a:r>
              <a:rPr lang="da-DK" sz="1800" dirty="0">
                <a:effectLst/>
                <a:ea typeface="Times New Roman" panose="02020603050405020304" pitchFamily="18" charset="0"/>
              </a:rPr>
              <a:t> </a:t>
            </a:r>
            <a:r>
              <a:rPr lang="da-DK" sz="1800" dirty="0" err="1">
                <a:effectLst/>
                <a:ea typeface="Times New Roman" panose="02020603050405020304" pitchFamily="18" charset="0"/>
              </a:rPr>
              <a:t>m.fl</a:t>
            </a:r>
            <a:r>
              <a:rPr lang="da-DK" sz="1800" dirty="0">
                <a:effectLst/>
                <a:ea typeface="Times New Roman" panose="02020603050405020304" pitchFamily="18" charset="0"/>
              </a:rPr>
              <a:t>(s</a:t>
            </a:r>
            <a:r>
              <a:rPr lang="da-DK" sz="1800" dirty="0">
                <a:ea typeface="Times New Roman" panose="02020603050405020304" pitchFamily="18" charset="0"/>
              </a:rPr>
              <a:t>amme eksamen, samme anciennitet)</a:t>
            </a:r>
          </a:p>
          <a:p>
            <a:pPr marL="285750" indent="-285750">
              <a:buFont typeface="Arial" panose="020B0604020202020204" pitchFamily="34" charset="0"/>
              <a:buChar char="•"/>
            </a:pPr>
            <a:r>
              <a:rPr lang="da-DK" sz="1800" dirty="0">
                <a:ea typeface="Times New Roman" panose="02020603050405020304" pitchFamily="18" charset="0"/>
              </a:rPr>
              <a:t>Jf. testen vedrørende ligeløn: denne del drejer sig om jobbet</a:t>
            </a:r>
          </a:p>
        </p:txBody>
      </p:sp>
      <p:sp>
        <p:nvSpPr>
          <p:cNvPr id="2" name="Left Arrow 1">
            <a:extLst>
              <a:ext uri="{FF2B5EF4-FFF2-40B4-BE49-F238E27FC236}">
                <a16:creationId xmlns:a16="http://schemas.microsoft.com/office/drawing/2014/main" id="{94B13046-26EA-EED9-139B-78967104FB21}"/>
              </a:ext>
            </a:extLst>
          </p:cNvPr>
          <p:cNvSpPr/>
          <p:nvPr/>
        </p:nvSpPr>
        <p:spPr bwMode="auto">
          <a:xfrm>
            <a:off x="6094412" y="829838"/>
            <a:ext cx="792088" cy="504056"/>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a:ln>
                  <a:noFill/>
                </a:ln>
                <a:solidFill>
                  <a:schemeClr val="bg1"/>
                </a:solidFill>
                <a:effectLst/>
                <a:latin typeface="AU Passata" pitchFamily="34" charset="0"/>
              </a:rPr>
              <a:t>1</a:t>
            </a:r>
          </a:p>
        </p:txBody>
      </p:sp>
    </p:spTree>
    <p:custDataLst>
      <p:tags r:id="rId1"/>
    </p:custDataLst>
    <p:extLst>
      <p:ext uri="{BB962C8B-B14F-4D97-AF65-F5344CB8AC3E}">
        <p14:creationId xmlns:p14="http://schemas.microsoft.com/office/powerpoint/2010/main" val="19574357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1. S</a:t>
            </a:r>
            <a:r>
              <a:rPr lang="en-DK" dirty="0"/>
              <a:t>ammenlignelig</a:t>
            </a:r>
            <a:endParaRPr lang="da-DK" dirty="0"/>
          </a:p>
        </p:txBody>
      </p:sp>
      <p:sp>
        <p:nvSpPr>
          <p:cNvPr id="5" name="Content Placeholder 4"/>
          <p:cNvSpPr>
            <a:spLocks noGrp="1"/>
          </p:cNvSpPr>
          <p:nvPr>
            <p:ph idx="1"/>
          </p:nvPr>
        </p:nvSpPr>
        <p:spPr>
          <a:xfrm>
            <a:off x="985838" y="1960078"/>
            <a:ext cx="10220325" cy="4205225"/>
          </a:xfrm>
        </p:spPr>
        <p:txBody>
          <a:bodyPr/>
          <a:lstStyle/>
          <a:p>
            <a:r>
              <a:rPr lang="da-DK" sz="1800" b="1" dirty="0">
                <a:effectLst/>
                <a:ea typeface="Times New Roman" panose="02020603050405020304" pitchFamily="18" charset="0"/>
              </a:rPr>
              <a:t>Hvis ikke en sammenlignelig person i samme virksomhed (definitionens test # 2) </a:t>
            </a:r>
          </a:p>
          <a:p>
            <a:r>
              <a:rPr lang="da-DK" sz="1800" dirty="0">
                <a:effectLst/>
                <a:ea typeface="Times New Roman" panose="02020603050405020304" pitchFamily="18" charset="0"/>
              </a:rPr>
              <a:t>– sammenlignelig ifølge virksomhedens overenskomst</a:t>
            </a:r>
          </a:p>
          <a:p>
            <a:pPr>
              <a:buNone/>
            </a:pPr>
            <a:endParaRPr lang="da-DK" sz="1800" dirty="0">
              <a:ea typeface="Times New Roman" panose="02020603050405020304" pitchFamily="18" charset="0"/>
            </a:endParaRPr>
          </a:p>
          <a:p>
            <a:r>
              <a:rPr lang="da-DK" sz="1800" b="1" dirty="0">
                <a:ea typeface="Times New Roman" panose="02020603050405020304" pitchFamily="18" charset="0"/>
              </a:rPr>
              <a:t>H</a:t>
            </a:r>
            <a:r>
              <a:rPr lang="da-DK" sz="1800" b="1" dirty="0">
                <a:effectLst/>
                <a:ea typeface="Times New Roman" panose="02020603050405020304" pitchFamily="18" charset="0"/>
              </a:rPr>
              <a:t>vis ingen sammenlignelig person i samme virksomhed og ingen overenskomst på virksomheden (definitionens test # 3)</a:t>
            </a:r>
          </a:p>
          <a:p>
            <a:r>
              <a:rPr lang="da-DK" sz="1800" dirty="0">
                <a:ea typeface="Times New Roman" panose="02020603050405020304" pitchFamily="18" charset="0"/>
              </a:rPr>
              <a:t>- </a:t>
            </a:r>
            <a:r>
              <a:rPr lang="da-DK" sz="1800" dirty="0">
                <a:effectLst/>
                <a:ea typeface="Times New Roman" panose="02020603050405020304" pitchFamily="18" charset="0"/>
              </a:rPr>
              <a:t> sammenlignelig ifølge national lovgivning, overenskomst, eller praksis</a:t>
            </a:r>
          </a:p>
          <a:p>
            <a:pPr lvl="1" indent="0">
              <a:buNone/>
            </a:pPr>
            <a:endParaRPr lang="da-DK" sz="1800" dirty="0">
              <a:ea typeface="Times New Roman" panose="02020603050405020304" pitchFamily="18" charset="0"/>
            </a:endParaRPr>
          </a:p>
          <a:p>
            <a:pPr>
              <a:buNone/>
            </a:pPr>
            <a:r>
              <a:rPr lang="da-DK" sz="1800" dirty="0">
                <a:ea typeface="Times New Roman" panose="02020603050405020304" pitchFamily="18" charset="0"/>
              </a:rPr>
              <a:t>Ikke hjælp fra EU-retspraksis endnu.</a:t>
            </a:r>
          </a:p>
          <a:p>
            <a:pPr>
              <a:buNone/>
            </a:pPr>
            <a:r>
              <a:rPr lang="da-DK" sz="1800" dirty="0">
                <a:ea typeface="Times New Roman" panose="02020603050405020304" pitchFamily="18" charset="0"/>
              </a:rPr>
              <a:t>Dansk ret vedrørende tidsbegrænset ansatte: </a:t>
            </a:r>
          </a:p>
          <a:p>
            <a:pPr>
              <a:buNone/>
            </a:pPr>
            <a:r>
              <a:rPr lang="da-DK" sz="1800" dirty="0">
                <a:ea typeface="Times New Roman" panose="02020603050405020304" pitchFamily="18" charset="0"/>
              </a:rPr>
              <a:t>- U 2020.348 H og U 2013.448 H: Hvis overenskomstløsningen: fortsat en betingelse, at arbejdets art er sammenligneligt: udføres der </a:t>
            </a:r>
            <a:r>
              <a:rPr lang="da-DK" sz="1800" b="1" dirty="0">
                <a:ea typeface="Times New Roman" panose="02020603050405020304" pitchFamily="18" charset="0"/>
              </a:rPr>
              <a:t>reelt samme eller tilsvarende arbejde</a:t>
            </a:r>
            <a:r>
              <a:rPr lang="da-DK" sz="1800" dirty="0">
                <a:ea typeface="Times New Roman" panose="02020603050405020304" pitchFamily="18" charset="0"/>
              </a:rPr>
              <a:t>. </a:t>
            </a:r>
            <a:endParaRPr lang="da-DK" sz="1800" dirty="0">
              <a:effectLst/>
              <a:ea typeface="Times New Roman" panose="02020603050405020304" pitchFamily="18" charset="0"/>
            </a:endParaRPr>
          </a:p>
          <a:p>
            <a:endParaRPr lang="da-DK" sz="1800" dirty="0">
              <a:ea typeface="Times New Roman" panose="02020603050405020304" pitchFamily="18" charset="0"/>
            </a:endParaRPr>
          </a:p>
          <a:p>
            <a:endParaRPr lang="da-DK" sz="1800" dirty="0">
              <a:ea typeface="Times New Roman" panose="02020603050405020304" pitchFamily="18" charset="0"/>
            </a:endParaRPr>
          </a:p>
          <a:p>
            <a:endParaRPr lang="en-DK" sz="1800" dirty="0">
              <a:effectLst/>
              <a:ea typeface="Times New Roman" panose="02020603050405020304" pitchFamily="18" charset="0"/>
            </a:endParaRPr>
          </a:p>
        </p:txBody>
      </p:sp>
      <p:sp>
        <p:nvSpPr>
          <p:cNvPr id="2" name="Left Arrow 1">
            <a:extLst>
              <a:ext uri="{FF2B5EF4-FFF2-40B4-BE49-F238E27FC236}">
                <a16:creationId xmlns:a16="http://schemas.microsoft.com/office/drawing/2014/main" id="{94B13046-26EA-EED9-139B-78967104FB21}"/>
              </a:ext>
            </a:extLst>
          </p:cNvPr>
          <p:cNvSpPr/>
          <p:nvPr/>
        </p:nvSpPr>
        <p:spPr bwMode="auto">
          <a:xfrm>
            <a:off x="6094412" y="829838"/>
            <a:ext cx="792088" cy="504056"/>
          </a:xfrm>
          <a:prstGeom prst="leftArrow">
            <a:avLst/>
          </a:prstGeom>
          <a:solidFill>
            <a:schemeClr val="accent2"/>
          </a:solidFill>
          <a:ln w="1778"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r>
              <a:rPr kumimoji="0" lang="en-DK" sz="1600" b="0" i="0" u="none" strike="noStrike" cap="none" normalizeH="0" baseline="0" dirty="0">
                <a:ln>
                  <a:noFill/>
                </a:ln>
                <a:solidFill>
                  <a:schemeClr val="bg1"/>
                </a:solidFill>
                <a:effectLst/>
                <a:latin typeface="AU Passata" pitchFamily="34" charset="0"/>
              </a:rPr>
              <a:t>1</a:t>
            </a:r>
          </a:p>
        </p:txBody>
      </p:sp>
    </p:spTree>
    <p:custDataLst>
      <p:tags r:id="rId1"/>
    </p:custDataLst>
    <p:extLst>
      <p:ext uri="{BB962C8B-B14F-4D97-AF65-F5344CB8AC3E}">
        <p14:creationId xmlns:p14="http://schemas.microsoft.com/office/powerpoint/2010/main" val="1903311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DK" dirty="0"/>
              <a:t>4. </a:t>
            </a:r>
            <a:r>
              <a:rPr lang="en-GB" dirty="0"/>
              <a:t>Er der </a:t>
            </a:r>
            <a:r>
              <a:rPr lang="en-GB" dirty="0" err="1"/>
              <a:t>objektive</a:t>
            </a:r>
            <a:r>
              <a:rPr lang="en-GB" dirty="0"/>
              <a:t> </a:t>
            </a:r>
            <a:r>
              <a:rPr lang="en-GB" dirty="0" err="1"/>
              <a:t>grunde</a:t>
            </a:r>
            <a:r>
              <a:rPr lang="en-GB" dirty="0"/>
              <a:t> for </a:t>
            </a:r>
            <a:r>
              <a:rPr lang="en-GB" dirty="0" err="1"/>
              <a:t>en</a:t>
            </a:r>
            <a:r>
              <a:rPr lang="en-GB" dirty="0"/>
              <a:t> </a:t>
            </a:r>
            <a:r>
              <a:rPr lang="en-GB" dirty="0" err="1"/>
              <a:t>mindre</a:t>
            </a:r>
            <a:r>
              <a:rPr lang="en-GB" dirty="0"/>
              <a:t> </a:t>
            </a:r>
            <a:r>
              <a:rPr lang="en-GB" dirty="0" err="1"/>
              <a:t>gunstig</a:t>
            </a:r>
            <a:r>
              <a:rPr lang="en-GB" dirty="0"/>
              <a:t> </a:t>
            </a:r>
            <a:r>
              <a:rPr lang="en-GB" dirty="0" err="1"/>
              <a:t>behandling</a:t>
            </a:r>
            <a:r>
              <a:rPr lang="en-GB" dirty="0"/>
              <a:t> </a:t>
            </a:r>
            <a:endParaRPr lang="da-DK" dirty="0"/>
          </a:p>
        </p:txBody>
      </p:sp>
      <p:sp>
        <p:nvSpPr>
          <p:cNvPr id="5" name="Content Placeholder 4"/>
          <p:cNvSpPr>
            <a:spLocks noGrp="1"/>
          </p:cNvSpPr>
          <p:nvPr>
            <p:ph idx="1"/>
          </p:nvPr>
        </p:nvSpPr>
        <p:spPr>
          <a:xfrm>
            <a:off x="981844" y="1772816"/>
            <a:ext cx="10437166" cy="4205225"/>
          </a:xfrm>
        </p:spPr>
        <p:txBody>
          <a:bodyPr/>
          <a:lstStyle/>
          <a:p>
            <a:pPr>
              <a:buNone/>
            </a:pPr>
            <a:endParaRPr lang="en-GB" dirty="0">
              <a:solidFill>
                <a:srgbClr val="212529"/>
              </a:solidFill>
            </a:endParaRPr>
          </a:p>
          <a:p>
            <a:pPr>
              <a:buNone/>
            </a:pPr>
            <a:r>
              <a:rPr lang="en-GB" b="1" dirty="0" err="1">
                <a:solidFill>
                  <a:srgbClr val="212529"/>
                </a:solidFill>
              </a:rPr>
              <a:t>Dvs</a:t>
            </a:r>
            <a:r>
              <a:rPr lang="en-GB" dirty="0">
                <a:solidFill>
                  <a:srgbClr val="212529"/>
                </a:solidFill>
              </a:rPr>
              <a:t>. </a:t>
            </a:r>
            <a:r>
              <a:rPr lang="en-GB" b="1" dirty="0" err="1">
                <a:solidFill>
                  <a:srgbClr val="212529"/>
                </a:solidFill>
              </a:rPr>
              <a:t>direkte</a:t>
            </a:r>
            <a:r>
              <a:rPr lang="en-GB" b="1" dirty="0">
                <a:solidFill>
                  <a:srgbClr val="212529"/>
                </a:solidFill>
              </a:rPr>
              <a:t> </a:t>
            </a:r>
            <a:r>
              <a:rPr lang="en-GB" b="1" dirty="0" err="1">
                <a:solidFill>
                  <a:srgbClr val="212529"/>
                </a:solidFill>
              </a:rPr>
              <a:t>forskelsbehandling</a:t>
            </a:r>
            <a:r>
              <a:rPr lang="en-GB" b="1" dirty="0">
                <a:solidFill>
                  <a:srgbClr val="212529"/>
                </a:solidFill>
              </a:rPr>
              <a:t> </a:t>
            </a:r>
            <a:r>
              <a:rPr lang="en-GB" b="1" dirty="0" err="1">
                <a:solidFill>
                  <a:srgbClr val="212529"/>
                </a:solidFill>
              </a:rPr>
              <a:t>pga</a:t>
            </a:r>
            <a:r>
              <a:rPr lang="en-GB" b="1" dirty="0">
                <a:solidFill>
                  <a:srgbClr val="212529"/>
                </a:solidFill>
              </a:rPr>
              <a:t>. </a:t>
            </a:r>
            <a:r>
              <a:rPr lang="en-GB" b="1" dirty="0" err="1">
                <a:solidFill>
                  <a:srgbClr val="212529"/>
                </a:solidFill>
              </a:rPr>
              <a:t>deltid</a:t>
            </a:r>
            <a:r>
              <a:rPr lang="en-GB" b="1" dirty="0">
                <a:solidFill>
                  <a:srgbClr val="212529"/>
                </a:solidFill>
              </a:rPr>
              <a:t> </a:t>
            </a:r>
            <a:r>
              <a:rPr lang="en-GB" b="1" dirty="0" err="1">
                <a:solidFill>
                  <a:srgbClr val="212529"/>
                </a:solidFill>
              </a:rPr>
              <a:t>og</a:t>
            </a:r>
            <a:r>
              <a:rPr lang="en-GB" b="1" dirty="0">
                <a:solidFill>
                  <a:srgbClr val="212529"/>
                </a:solidFill>
              </a:rPr>
              <a:t>/</a:t>
            </a:r>
            <a:r>
              <a:rPr lang="en-GB" b="1" dirty="0" err="1">
                <a:solidFill>
                  <a:srgbClr val="212529"/>
                </a:solidFill>
              </a:rPr>
              <a:t>eller</a:t>
            </a:r>
            <a:r>
              <a:rPr lang="en-GB" b="1" dirty="0">
                <a:solidFill>
                  <a:srgbClr val="212529"/>
                </a:solidFill>
              </a:rPr>
              <a:t> </a:t>
            </a:r>
            <a:r>
              <a:rPr lang="en-GB" b="1" dirty="0" err="1">
                <a:solidFill>
                  <a:srgbClr val="212529"/>
                </a:solidFill>
              </a:rPr>
              <a:t>tidsbegrænset</a:t>
            </a:r>
            <a:r>
              <a:rPr lang="en-GB" b="1" dirty="0">
                <a:solidFill>
                  <a:srgbClr val="212529"/>
                </a:solidFill>
              </a:rPr>
              <a:t> </a:t>
            </a:r>
            <a:r>
              <a:rPr lang="en-GB" b="1" dirty="0" err="1">
                <a:solidFill>
                  <a:srgbClr val="212529"/>
                </a:solidFill>
              </a:rPr>
              <a:t>ansættelse</a:t>
            </a:r>
            <a:r>
              <a:rPr lang="en-GB" b="1" dirty="0">
                <a:solidFill>
                  <a:srgbClr val="212529"/>
                </a:solidFill>
              </a:rPr>
              <a:t> </a:t>
            </a:r>
            <a:r>
              <a:rPr lang="en-GB" dirty="0" err="1">
                <a:solidFill>
                  <a:srgbClr val="212529"/>
                </a:solidFill>
              </a:rPr>
              <a:t>kan</a:t>
            </a:r>
            <a:r>
              <a:rPr lang="en-GB" dirty="0">
                <a:solidFill>
                  <a:srgbClr val="212529"/>
                </a:solidFill>
              </a:rPr>
              <a:t> </a:t>
            </a:r>
            <a:r>
              <a:rPr lang="en-GB" dirty="0" err="1">
                <a:solidFill>
                  <a:srgbClr val="212529"/>
                </a:solidFill>
              </a:rPr>
              <a:t>være</a:t>
            </a:r>
            <a:r>
              <a:rPr lang="en-GB" dirty="0">
                <a:solidFill>
                  <a:srgbClr val="212529"/>
                </a:solidFill>
              </a:rPr>
              <a:t> </a:t>
            </a:r>
            <a:r>
              <a:rPr lang="en-GB" dirty="0" err="1">
                <a:solidFill>
                  <a:srgbClr val="212529"/>
                </a:solidFill>
              </a:rPr>
              <a:t>legitimt</a:t>
            </a:r>
            <a:r>
              <a:rPr lang="en-GB" dirty="0">
                <a:solidFill>
                  <a:srgbClr val="212529"/>
                </a:solidFill>
              </a:rPr>
              <a:t>. </a:t>
            </a:r>
          </a:p>
          <a:p>
            <a:pPr marL="285750" indent="-285750">
              <a:buFontTx/>
              <a:buChar char="-"/>
            </a:pPr>
            <a:r>
              <a:rPr lang="en-GB" dirty="0" err="1">
                <a:solidFill>
                  <a:srgbClr val="212529"/>
                </a:solidFill>
              </a:rPr>
              <a:t>Legitimitetstesten</a:t>
            </a:r>
            <a:r>
              <a:rPr lang="en-GB" dirty="0">
                <a:solidFill>
                  <a:srgbClr val="212529"/>
                </a:solidFill>
              </a:rPr>
              <a:t> </a:t>
            </a:r>
            <a:r>
              <a:rPr lang="en-GB" dirty="0" err="1">
                <a:solidFill>
                  <a:srgbClr val="212529"/>
                </a:solidFill>
              </a:rPr>
              <a:t>virker</a:t>
            </a:r>
            <a:r>
              <a:rPr lang="en-GB" dirty="0">
                <a:solidFill>
                  <a:srgbClr val="212529"/>
                </a:solidFill>
              </a:rPr>
              <a:t> </a:t>
            </a:r>
            <a:r>
              <a:rPr lang="en-GB" dirty="0" err="1">
                <a:solidFill>
                  <a:srgbClr val="212529"/>
                </a:solidFill>
              </a:rPr>
              <a:t>ikke</a:t>
            </a:r>
            <a:r>
              <a:rPr lang="en-GB" dirty="0">
                <a:solidFill>
                  <a:srgbClr val="212529"/>
                </a:solidFill>
              </a:rPr>
              <a:t> </a:t>
            </a:r>
            <a:r>
              <a:rPr lang="en-GB" dirty="0" err="1">
                <a:solidFill>
                  <a:srgbClr val="212529"/>
                </a:solidFill>
              </a:rPr>
              <a:t>vanskelig</a:t>
            </a:r>
            <a:r>
              <a:rPr lang="en-GB" dirty="0">
                <a:solidFill>
                  <a:srgbClr val="212529"/>
                </a:solidFill>
              </a:rPr>
              <a:t>: ‘</a:t>
            </a:r>
            <a:r>
              <a:rPr lang="en-GB" dirty="0" err="1">
                <a:solidFill>
                  <a:srgbClr val="212529"/>
                </a:solidFill>
              </a:rPr>
              <a:t>objektive</a:t>
            </a:r>
            <a:r>
              <a:rPr lang="en-GB" dirty="0">
                <a:solidFill>
                  <a:srgbClr val="212529"/>
                </a:solidFill>
              </a:rPr>
              <a:t>’ </a:t>
            </a:r>
            <a:r>
              <a:rPr lang="en-GB" dirty="0" err="1">
                <a:solidFill>
                  <a:srgbClr val="212529"/>
                </a:solidFill>
              </a:rPr>
              <a:t>eller</a:t>
            </a:r>
            <a:r>
              <a:rPr lang="en-GB" dirty="0">
                <a:solidFill>
                  <a:srgbClr val="212529"/>
                </a:solidFill>
              </a:rPr>
              <a:t> ‘</a:t>
            </a:r>
            <a:r>
              <a:rPr lang="en-GB" dirty="0" err="1">
                <a:solidFill>
                  <a:srgbClr val="212529"/>
                </a:solidFill>
              </a:rPr>
              <a:t>saglige</a:t>
            </a:r>
            <a:r>
              <a:rPr lang="en-GB" dirty="0">
                <a:solidFill>
                  <a:srgbClr val="212529"/>
                </a:solidFill>
              </a:rPr>
              <a:t>’ </a:t>
            </a:r>
            <a:r>
              <a:rPr lang="en-GB" dirty="0" err="1">
                <a:solidFill>
                  <a:srgbClr val="212529"/>
                </a:solidFill>
              </a:rPr>
              <a:t>grunde</a:t>
            </a:r>
            <a:r>
              <a:rPr lang="en-GB" dirty="0">
                <a:solidFill>
                  <a:srgbClr val="212529"/>
                </a:solidFill>
              </a:rPr>
              <a:t> </a:t>
            </a:r>
          </a:p>
          <a:p>
            <a:pPr marL="285750" indent="-285750">
              <a:buFontTx/>
              <a:buChar char="-"/>
            </a:pPr>
            <a:r>
              <a:rPr lang="en-GB" dirty="0">
                <a:solidFill>
                  <a:srgbClr val="212529"/>
                </a:solidFill>
              </a:rPr>
              <a:t>Men – </a:t>
            </a:r>
            <a:r>
              <a:rPr lang="en-GB" dirty="0" err="1">
                <a:solidFill>
                  <a:srgbClr val="212529"/>
                </a:solidFill>
              </a:rPr>
              <a:t>meget</a:t>
            </a:r>
            <a:r>
              <a:rPr lang="en-GB" dirty="0">
                <a:solidFill>
                  <a:srgbClr val="212529"/>
                </a:solidFill>
              </a:rPr>
              <a:t> </a:t>
            </a:r>
            <a:r>
              <a:rPr lang="en-GB" dirty="0" err="1">
                <a:solidFill>
                  <a:srgbClr val="212529"/>
                </a:solidFill>
              </a:rPr>
              <a:t>restriktiv</a:t>
            </a:r>
            <a:r>
              <a:rPr lang="en-GB" dirty="0">
                <a:solidFill>
                  <a:srgbClr val="212529"/>
                </a:solidFill>
              </a:rPr>
              <a:t> </a:t>
            </a:r>
            <a:r>
              <a:rPr lang="en-GB" dirty="0" err="1">
                <a:solidFill>
                  <a:srgbClr val="212529"/>
                </a:solidFill>
              </a:rPr>
              <a:t>praksis</a:t>
            </a:r>
            <a:r>
              <a:rPr lang="en-GB" dirty="0">
                <a:solidFill>
                  <a:srgbClr val="212529"/>
                </a:solidFill>
              </a:rPr>
              <a:t>: </a:t>
            </a:r>
            <a:r>
              <a:rPr lang="en-GB" dirty="0" err="1">
                <a:solidFill>
                  <a:srgbClr val="212529"/>
                </a:solidFill>
              </a:rPr>
              <a:t>Begrænser</a:t>
            </a:r>
            <a:r>
              <a:rPr lang="en-GB" dirty="0">
                <a:solidFill>
                  <a:srgbClr val="212529"/>
                </a:solidFill>
              </a:rPr>
              <a:t> </a:t>
            </a:r>
            <a:r>
              <a:rPr lang="en-GB" dirty="0" err="1">
                <a:solidFill>
                  <a:srgbClr val="212529"/>
                </a:solidFill>
              </a:rPr>
              <a:t>ligebehandlingsprincippet</a:t>
            </a:r>
            <a:r>
              <a:rPr lang="en-GB" dirty="0">
                <a:solidFill>
                  <a:srgbClr val="212529"/>
                </a:solidFill>
              </a:rPr>
              <a:t>, der er et </a:t>
            </a:r>
            <a:r>
              <a:rPr lang="en-GB" dirty="0" err="1">
                <a:solidFill>
                  <a:srgbClr val="212529"/>
                </a:solidFill>
              </a:rPr>
              <a:t>grundprincip</a:t>
            </a:r>
            <a:r>
              <a:rPr lang="en-GB" dirty="0">
                <a:solidFill>
                  <a:srgbClr val="212529"/>
                </a:solidFill>
              </a:rPr>
              <a:t> </a:t>
            </a:r>
            <a:r>
              <a:rPr lang="en-GB" dirty="0" err="1">
                <a:solidFill>
                  <a:srgbClr val="212529"/>
                </a:solidFill>
              </a:rPr>
              <a:t>i</a:t>
            </a:r>
            <a:r>
              <a:rPr lang="en-GB" dirty="0">
                <a:solidFill>
                  <a:srgbClr val="212529"/>
                </a:solidFill>
              </a:rPr>
              <a:t> EU.</a:t>
            </a:r>
          </a:p>
          <a:p>
            <a:pPr marL="285750" indent="-285750">
              <a:buFontTx/>
              <a:buChar char="-"/>
            </a:pPr>
            <a:endParaRPr lang="en-GB" b="0" i="0" dirty="0">
              <a:solidFill>
                <a:srgbClr val="212529"/>
              </a:solidFill>
              <a:effectLst/>
            </a:endParaRPr>
          </a:p>
        </p:txBody>
      </p:sp>
    </p:spTree>
    <p:custDataLst>
      <p:tags r:id="rId1"/>
    </p:custDataLst>
    <p:extLst>
      <p:ext uri="{BB962C8B-B14F-4D97-AF65-F5344CB8AC3E}">
        <p14:creationId xmlns:p14="http://schemas.microsoft.com/office/powerpoint/2010/main" val="11294818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FYSLIDEID" val="636240379814403676"/>
</p:tagLst>
</file>

<file path=ppt/tags/tag10.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1.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12.xml><?xml version="1.0" encoding="utf-8"?>
<p:tagLst xmlns:a="http://schemas.openxmlformats.org/drawingml/2006/main" xmlns:r="http://schemas.openxmlformats.org/officeDocument/2006/relationships" xmlns:p="http://schemas.openxmlformats.org/presentationml/2006/main">
  <p:tag name="TEMPLAFYSLIDEID" val="636240379815497340"/>
</p:tagLst>
</file>

<file path=ppt/tags/tag2.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3.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4.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5.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6.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7.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8.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ags/tag9.xml><?xml version="1.0" encoding="utf-8"?>
<p:tagLst xmlns:a="http://schemas.openxmlformats.org/drawingml/2006/main" xmlns:r="http://schemas.openxmlformats.org/officeDocument/2006/relationships" xmlns:p="http://schemas.openxmlformats.org/presentationml/2006/main">
  <p:tag name="TEMPLAFYSLIDEID" val="636240379814716092"/>
</p:tagLst>
</file>

<file path=ppt/theme/theme1.xml><?xml version="1.0" encoding="utf-8"?>
<a:theme xmlns:a="http://schemas.openxmlformats.org/drawingml/2006/main" name="BSS 16:9">
  <a:themeElements>
    <a:clrScheme name="AU_Blue">
      <a:dk1>
        <a:srgbClr val="000000"/>
      </a:dk1>
      <a:lt1>
        <a:srgbClr val="FFFFFF"/>
      </a:lt1>
      <a:dk2>
        <a:srgbClr val="002546"/>
      </a:dk2>
      <a:lt2>
        <a:srgbClr val="002546"/>
      </a:lt2>
      <a:accent1>
        <a:srgbClr val="0A1439"/>
      </a:accent1>
      <a:accent2>
        <a:srgbClr val="183D83"/>
      </a:accent2>
      <a:accent3>
        <a:srgbClr val="87D1F4"/>
      </a:accent3>
      <a:accent4>
        <a:srgbClr val="33525F"/>
      </a:accent4>
      <a:accent5>
        <a:srgbClr val="548195"/>
      </a:accent5>
      <a:accent6>
        <a:srgbClr val="C6C6C6"/>
      </a:accent6>
      <a:hlink>
        <a:srgbClr val="03428E"/>
      </a:hlink>
      <a:folHlink>
        <a:srgbClr val="03428E"/>
      </a:folHlink>
    </a:clrScheme>
    <a:fontScheme name="AU Passata">
      <a:majorFont>
        <a:latin typeface="AU Passata"/>
        <a:ea typeface=""/>
        <a:cs typeface=""/>
      </a:majorFont>
      <a:minorFont>
        <a:latin typeface="AU Passat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1778" cap="flat" cmpd="sng" algn="ctr">
          <a:solidFill>
            <a:schemeClr val="accent2"/>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95000"/>
          </a:lnSpc>
          <a:spcBef>
            <a:spcPct val="0"/>
          </a:spcBef>
          <a:spcAft>
            <a:spcPct val="0"/>
          </a:spcAft>
          <a:buClrTx/>
          <a:buSzTx/>
          <a:buFont typeface="AU Passata" pitchFamily="34" charset="0"/>
          <a:buNone/>
          <a:tabLst/>
          <a:defRPr kumimoji="0" sz="1600" b="0" i="0" u="none" strike="noStrike" cap="none" normalizeH="0" baseline="0" dirty="0" err="1">
            <a:ln>
              <a:noFill/>
            </a:ln>
            <a:solidFill>
              <a:schemeClr val="bg1"/>
            </a:solidFill>
            <a:effectLst/>
            <a:latin typeface="AU Passata" pitchFamily="34" charset="0"/>
          </a:defRPr>
        </a:defPPr>
      </a:lstStyle>
    </a:spDef>
    <a:lnDef>
      <a:spPr bwMode="auto">
        <a:xfrm>
          <a:off x="0" y="0"/>
          <a:ext cx="1" cy="1"/>
        </a:xfrm>
        <a:custGeom>
          <a:avLst/>
          <a:gdLst/>
          <a:ahLst/>
          <a:cxnLst/>
          <a:rect l="0" t="0" r="0" b="0"/>
          <a:pathLst/>
        </a:custGeom>
        <a:solidFill>
          <a:schemeClr val="accent2"/>
        </a:solidFill>
        <a:ln w="1778" cap="flat" cmpd="sng" algn="ctr">
          <a:solidFill>
            <a:schemeClr val="accent2"/>
          </a:solid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ts val="3600"/>
          </a:lnSpc>
          <a:spcBef>
            <a:spcPct val="0"/>
          </a:spcBef>
          <a:spcAft>
            <a:spcPct val="0"/>
          </a:spcAft>
          <a:buClrTx/>
          <a:buSzTx/>
          <a:buFont typeface="AU Passata" pitchFamily="34" charset="0"/>
          <a:buNone/>
          <a:tabLst/>
          <a:defRPr kumimoji="0" lang="en-US" sz="3600" b="0" i="0" u="none" strike="noStrike" cap="none" normalizeH="0" baseline="0">
            <a:ln>
              <a:noFill/>
            </a:ln>
            <a:solidFill>
              <a:schemeClr val="tx1"/>
            </a:solidFill>
            <a:effectLst/>
            <a:latin typeface="AU Passata" pitchFamily="34" charset="0"/>
          </a:defRPr>
        </a:defPPr>
      </a:lstStyle>
    </a:lnDef>
    <a:txDef>
      <a:spPr>
        <a:noFill/>
      </a:spPr>
      <a:bodyPr wrap="square" lIns="0" tIns="0" rIns="0" bIns="0" rtlCol="0">
        <a:spAutoFit/>
      </a:bodyPr>
      <a:lstStyle>
        <a:defPPr>
          <a:lnSpc>
            <a:spcPct val="95000"/>
          </a:lnSpc>
          <a:defRPr sz="1600" dirty="0">
            <a:latin typeface="+mn-lt"/>
          </a:defRPr>
        </a:defPPr>
      </a:lstStyle>
    </a:txDef>
  </a:objectDefaults>
  <a:extraClrSchemeLst/>
  <a:extLst>
    <a:ext uri="{05A4C25C-085E-4340-85A3-A5531E510DB2}">
      <thm15:themeFamily xmlns:thm15="http://schemas.microsoft.com/office/thememl/2012/main" name="AU PowerPoint Template 16-9.potx" id="{7A6F7BDC-B87C-43B1-A03F-8FC29EB8E4AA}" vid="{0342C178-0357-4DD1-B9D7-A15D067ACA9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1297</Words>
  <Application>Microsoft Macintosh PowerPoint</Application>
  <PresentationFormat>Custom</PresentationFormat>
  <Paragraphs>125</Paragraphs>
  <Slides>17</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Times New Roman</vt:lpstr>
      <vt:lpstr>Georgia</vt:lpstr>
      <vt:lpstr>Calibri</vt:lpstr>
      <vt:lpstr>AU Passata</vt:lpstr>
      <vt:lpstr>AU Passata Light</vt:lpstr>
      <vt:lpstr>BSS 16:9</vt:lpstr>
      <vt:lpstr>Ansatte på Deltid tidsbegrænset ansatte</vt:lpstr>
      <vt:lpstr>Eftermiddagens program</vt:lpstr>
      <vt:lpstr>Først: ligebehandling</vt:lpstr>
      <vt:lpstr>1. Sammenlignelig</vt:lpstr>
      <vt:lpstr>1. SammenligneligT</vt:lpstr>
      <vt:lpstr>1. Sammenlignelig</vt:lpstr>
      <vt:lpstr>1. Sammenlignelig</vt:lpstr>
      <vt:lpstr>1. Sammenlignelig</vt:lpstr>
      <vt:lpstr>4. Er der objektive grunde for en mindre gunstig behandling </vt:lpstr>
      <vt:lpstr>4. Er der objektive grunde for en mindre gunstig behandling </vt:lpstr>
      <vt:lpstr>Sammenlignelig  og/eller objektive grunde ?</vt:lpstr>
      <vt:lpstr>Dernæst: misbrugsværn</vt:lpstr>
      <vt:lpstr>Misbrugsværn – objektive grunde</vt:lpstr>
      <vt:lpstr>Misbrugsværn – objektive grunde</vt:lpstr>
      <vt:lpstr>Misbrugsværn – objektive grunde</vt:lpstr>
      <vt:lpstr>Misbrug – og objektive grunde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2024-05-22T15:31:14Z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luginDependencies_0">
    <vt:lpwstr>{"635926855539746206:636045261152541358":[{"dependencyType":"DataSource","dependencyId":":","dependencyVersion":null},{"dependencyType":"DataSource","dependencyId":":","dependencyVersion":null},{"dependencyType":"DataSource","dependencyId":":","dependency</vt:lpwstr>
  </property>
  <property fmtid="{D5CDD505-2E9C-101B-9397-08002B2CF9AE}" pid="3" name="PluginDependencies_1">
    <vt:lpwstr>Version":null},{"dependencyType":"DataSource","dependencyId":":","dependencyVersion":null},{"dependencyType":"DataSource","dependencyId":":","dependencyVersion":null},{"dependencyType":"DataSource","dependencyId":":","dependencyVersion":null},{"dependency</vt:lpwstr>
  </property>
  <property fmtid="{D5CDD505-2E9C-101B-9397-08002B2CF9AE}" pid="4" name="PluginDependencies_2">
    <vt:lpwstr>Type":"DataSource","dependencyId":":","dependencyVersion":null},{"dependencyType":"DataSource","dependencyId":":","dependencyVersion":null},{"dependencyType":"DataSource","dependencyId":":","dependencyVersion":null},{"dependencyType":"DataSource","depende</vt:lpwstr>
  </property>
  <property fmtid="{D5CDD505-2E9C-101B-9397-08002B2CF9AE}" pid="5" name="PluginDependencies_3">
    <vt:lpwstr>ncyId":":","dependencyVersion":null},{"dependencyType":"DataSource","dependencyId":":","dependencyVersion":null},{"dependencyType":"DataSource","dependencyId":":","dependencyVersion":null},{"dependencyType":"DataSource","dependencyId":":","dependencyVersi</vt:lpwstr>
  </property>
  <property fmtid="{D5CDD505-2E9C-101B-9397-08002B2CF9AE}" pid="6" name="PluginDependencies_4">
    <vt:lpwstr>on":null},{"dependencyType":"DataSource","dependencyId":":","dependencyVersion":null},{"dependencyType":"DataSource","dependencyId":":","dependencyVersion":null},{"dependencyType":"DataSource","dependencyId":":","dependencyVersion":null},{"dependencyType"</vt:lpwstr>
  </property>
  <property fmtid="{D5CDD505-2E9C-101B-9397-08002B2CF9AE}" pid="7" name="PluginDependencies_5">
    <vt:lpwstr>:"DataSource","dependencyId":":","dependencyVersion":null},{"dependencyType":"DataSource","dependencyId":":","dependencyVersion":null},{"dependencyType":"DataSource","dependencyId":":","dependencyVersion":null},{"dependencyType":"DataSource","dependencyId</vt:lpwstr>
  </property>
  <property fmtid="{D5CDD505-2E9C-101B-9397-08002B2CF9AE}" pid="8" name="PluginDependencies_6">
    <vt:lpwstr>":":","dependencyVersion":null},{"dependencyType":"DataSource","dependencyId":":","dependencyVersion":null},{"dependencyType":"DataSource","dependencyId":":","dependencyVersion":null},{"dependencyType":"DataSource","dependencyId":":","dependencyVersion":n</vt:lpwstr>
  </property>
  <property fmtid="{D5CDD505-2E9C-101B-9397-08002B2CF9AE}" pid="9" name="PluginDependencies_7">
    <vt:lpwstr>ull},{"dependencyType":"DataSource","dependencyId":":","dependencyVersion":null},{"dependencyType":"DataSource","dependencyId":":","dependencyVersion":null},{"dependencyType":"DataSource","dependencyId":":","dependencyVersion":null},{"dependencyType":"Dat</vt:lpwstr>
  </property>
  <property fmtid="{D5CDD505-2E9C-101B-9397-08002B2CF9AE}" pid="10" name="PluginDependencies_8">
    <vt:lpwstr>aSource","dependencyId":":","dependencyVersion":null},{"dependencyType":"DataSource","dependencyId":":","dependencyVersion":null},{"dependencyType":"DataSource","dependencyId":":","dependencyVersion":null},{"dependencyType":"DataSource","dependencyId":":"</vt:lpwstr>
  </property>
  <property fmtid="{D5CDD505-2E9C-101B-9397-08002B2CF9AE}" pid="11" name="PluginDependencies_9">
    <vt:lpwstr>,"dependencyVersion":null},{"dependencyType":"DataSource","dependencyId":":","dependencyVersion":null},{"dependencyType":"DataSource","dependencyId":":","dependencyVersion":null},{"dependencyType":"DataSource","dependencyId":":","dependencyVersion":null},</vt:lpwstr>
  </property>
  <property fmtid="{D5CDD505-2E9C-101B-9397-08002B2CF9AE}" pid="12" name="PluginDependencies_10">
    <vt:lpwstr>{"dependencyType":"DataSource","dependencyId":":","dependencyVersion":null},{"dependencyType":"DataSource","dependencyId":":","dependencyVersion":null},{"dependencyType":"DataSource","dependencyId":":","dependencyVersion":null},{"dependencyType":"DataSour</vt:lpwstr>
  </property>
  <property fmtid="{D5CDD505-2E9C-101B-9397-08002B2CF9AE}" pid="13" name="PluginDependencies_11">
    <vt:lpwstr>ce","dependencyId":":","dependencyVersion":null},{"dependencyType":"DataSource","dependencyId":":","dependencyVersion":null},{"dependencyType":"DataSource","dependencyId":":","dependencyVersion":null},{"dependencyType":"DataSource","dependencyId":":","dep</vt:lpwstr>
  </property>
  <property fmtid="{D5CDD505-2E9C-101B-9397-08002B2CF9AE}" pid="14" name="PluginDependencies_12">
    <vt:lpwstr>endencyVersion":null},{"dependencyType":"DataSource","dependencyId":":","dependencyVersion":null},{"dependencyType":"DataSource","dependencyId":":","dependencyVersion":null},{"dependencyType":"DataSource","dependencyId":":","dependencyVersion":null},{"dep</vt:lpwstr>
  </property>
  <property fmtid="{D5CDD505-2E9C-101B-9397-08002B2CF9AE}" pid="15" name="PluginDependencies_13">
    <vt:lpwstr>endencyType":"DataSource","dependencyId":":","dependencyVersion":null},{"dependencyType":"DataSource","dependencyId":":","dependencyVersion":null},{"dependencyType":"DataSource","dependencyId":":","dependencyVersion":null},{"dependencyType":"DataSource","</vt:lpwstr>
  </property>
  <property fmtid="{D5CDD505-2E9C-101B-9397-08002B2CF9AE}" pid="16" name="PluginDependencies_14">
    <vt:lpwstr>dependencyId":":","dependencyVersion":null},{"dependencyType":"DataSource","dependencyId":":","dependencyVersion":null},{"dependencyType":"DataSource","dependencyId":":","dependencyVersion":null},{"dependencyType":"DataSource","dependencyId":":","dependen</vt:lpwstr>
  </property>
  <property fmtid="{D5CDD505-2E9C-101B-9397-08002B2CF9AE}" pid="17" name="PluginDependencies_15">
    <vt:lpwstr>cyVersion":null},{"dependencyType":"DataSource","dependencyId":":","dependencyVersion":null},{"dependencyType":"DataSource","dependencyId":":","dependencyVersion":null},{"dependencyType":"DataSource","dependencyId":":","dependencyVersion":null},{"dependen</vt:lpwstr>
  </property>
  <property fmtid="{D5CDD505-2E9C-101B-9397-08002B2CF9AE}" pid="18" name="PluginDependencies_16">
    <vt:lpwstr>cyType":"DataSource","dependencyId":":","dependencyVersion":null},{"dependencyType":"DataSource","dependencyId":":","dependencyVersion":null},{"dependencyType":"DataSource","dependencyId":":","dependencyVersion":null},{"dependencyType":"DataSource","depen</vt:lpwstr>
  </property>
  <property fmtid="{D5CDD505-2E9C-101B-9397-08002B2CF9AE}" pid="19" name="PluginDependencies_17">
    <vt:lpwstr>dencyId":":","dependencyVersion":null},{"dependencyType":"DataSource","dependencyId":":","dependencyVersion":null},{"dependencyType":"DataSource","dependencyId":":","dependencyVersion":null},{"dependencyType":"DataSource","dependencyId":":","dependencyVer</vt:lpwstr>
  </property>
  <property fmtid="{D5CDD505-2E9C-101B-9397-08002B2CF9AE}" pid="20" name="PluginDependencies_18">
    <vt:lpwstr>sion":null},{"dependencyType":"DataSource","dependencyId":":","dependencyVersion":null},{"dependencyType":"DataSource","dependencyId":":","dependencyVersion":null},{"dependencyType":"DataSource","dependencyId":":","dependencyVersion":null},{"dependencyTyp</vt:lpwstr>
  </property>
  <property fmtid="{D5CDD505-2E9C-101B-9397-08002B2CF9AE}" pid="21" name="PluginDependencies_19">
    <vt:lpwstr>e":"DataSource","dependencyId":":","dependencyVersion":null},{"dependencyType":"DataSource","dependencyId":":","dependencyVersion":null},{"dependencyType":"DataSource","dependencyId":":","dependencyVersion":null},{"dependencyType":"DataSource","dependency</vt:lpwstr>
  </property>
  <property fmtid="{D5CDD505-2E9C-101B-9397-08002B2CF9AE}" pid="22" name="PluginDependencies_20">
    <vt:lpwstr>Id":":","dependencyVersion":null},{"dependencyType":"DataSource","dependencyId":":","dependencyVersion":null},{"dependencyType":"DataSource","dependencyId":":","dependencyVersion":null},{"dependencyType":"DataSource","dependencyId":":","dependencyVersion"</vt:lpwstr>
  </property>
  <property fmtid="{D5CDD505-2E9C-101B-9397-08002B2CF9AE}" pid="23" name="PluginDependencies_21">
    <vt:lpwstr>:null},{"dependencyType":"DataSource","dependencyId":":","dependencyVersion":null},{"dependencyType":"DataSource","dependencyId":":","dependencyVersion":null},{"dependencyType":"DataSource","dependencyId":":","dependencyVersion":null},{"dependencyType":"D</vt:lpwstr>
  </property>
  <property fmtid="{D5CDD505-2E9C-101B-9397-08002B2CF9AE}" pid="24" name="PluginDependencies_22">
    <vt:lpwstr>ataSource","dependencyId":":","dependencyVersion":null},{"dependencyType":"DataSource","dependencyId":":","dependencyVersion":null},{"dependencyType":"DataSource","dependencyId":":","dependencyVersion":null},{"dependencyType":"DataSource","dependencyId":"</vt:lpwstr>
  </property>
  <property fmtid="{D5CDD505-2E9C-101B-9397-08002B2CF9AE}" pid="25" name="PluginDependencies_23">
    <vt:lpwstr>:","dependencyVersion":null},{"dependencyType":"DataSource","dependencyId":":","dependencyVersion":null},{"dependencyType":"DataSource","dependencyId":":","dependencyVersion":null},{"dependencyType":"DataSource","dependencyId":":","dependencyVersion":null</vt:lpwstr>
  </property>
  <property fmtid="{D5CDD505-2E9C-101B-9397-08002B2CF9AE}" pid="26" name="PluginDependencies_24">
    <vt:lpwstr>},{"dependencyType":"DataSource","dependencyId":":","dependencyVersion":null},{"dependencyType":"DataSource","dependencyId":":","dependencyVersion":null},{"dependencyType":"DataSource","dependencyId":":","dependencyVersion":null},{"dependencyType":"DataSo</vt:lpwstr>
  </property>
  <property fmtid="{D5CDD505-2E9C-101B-9397-08002B2CF9AE}" pid="27" name="PluginDependencies_25">
    <vt:lpwstr>urce","dependencyId":":","dependencyVersion":null},{"dependencyType":"DataSource","dependencyId":":","dependencyVersion":null},{"dependencyType":"DataSource","dependencyId":":","dependencyVersion":null},{"dependencyType":"DataSource","dependencyId":":","d</vt:lpwstr>
  </property>
  <property fmtid="{D5CDD505-2E9C-101B-9397-08002B2CF9AE}" pid="28" name="PluginDependencies_26">
    <vt:lpwstr>ependencyVersion":null},{"dependencyType":"DataSource","dependencyId":":","dependencyVersion":null},{"dependencyType":"DataSource","dependencyId":":","dependencyVersion":null},{"dependencyType":"DataSource","dependencyId":":","dependencyVersion":null},{"d</vt:lpwstr>
  </property>
  <property fmtid="{D5CDD505-2E9C-101B-9397-08002B2CF9AE}" pid="29" name="PluginDependencies_27">
    <vt:lpwstr>ependencyType":"DataSource","dependencyId":":","dependencyVersion":null},{"dependencyType":"DataSource","dependencyId":":","dependencyVersion":null},{"dependencyType":"DataSource","dependencyId":":","dependencyVersion":null},{"dependencyType":"DataSource"</vt:lpwstr>
  </property>
  <property fmtid="{D5CDD505-2E9C-101B-9397-08002B2CF9AE}" pid="30" name="PluginDependencies_28">
    <vt:lpwstr>,"dependencyId":":","dependencyVersion":null},{"dependencyType":"DataSource","dependencyId":":","dependencyVersion":null},{"dependencyType":"DataSource","dependencyId":":","dependencyVersion":null},{"dependencyType":"DataSource","dependencyId":":","depend</vt:lpwstr>
  </property>
  <property fmtid="{D5CDD505-2E9C-101B-9397-08002B2CF9AE}" pid="31" name="PluginDependencies_29">
    <vt:lpwstr>encyVersion":null},{"dependencyType":"DataSource","dependencyId":":","dependencyVersion":null},{"dependencyType":"DataSource","dependencyId":":","dependencyVersion":null},{"dependencyType":"DataSource","dependencyId":":","dependencyVersion":null},{"depend</vt:lpwstr>
  </property>
  <property fmtid="{D5CDD505-2E9C-101B-9397-08002B2CF9AE}" pid="32" name="PluginDependencies_30">
    <vt:lpwstr>encyType":"DataSource","dependencyId":":","dependencyVersion":null},{"dependencyType":"DataSource","dependencyId":":","dependencyVersion":null},{"dependencyType":"DataSource","dependencyId":":","dependencyVersion":null},{"dependencyType":"DataSource","dep</vt:lpwstr>
  </property>
  <property fmtid="{D5CDD505-2E9C-101B-9397-08002B2CF9AE}" pid="33" name="PluginDependencies_31">
    <vt:lpwstr>endencyId":":","dependencyVersion":null},{"dependencyType":"DataSource","dependencyId":":","dependencyVersion":null},{"dependencyType":"DataSource","dependencyId":":","dependencyVersion":null},{"dependencyType":"DataSource","dependencyId":":","dependencyV</vt:lpwstr>
  </property>
  <property fmtid="{D5CDD505-2E9C-101B-9397-08002B2CF9AE}" pid="34" name="PluginDependencies_32">
    <vt:lpwstr>ersion":null},{"dependencyType":"DataSource","dependencyId":":","dependencyVersion":null},{"dependencyType":"DataSource","dependencyId":":","dependencyVersion":null},{"dependencyType":"DataSource","dependencyId":":","dependencyVersion":null},{"dependencyT</vt:lpwstr>
  </property>
  <property fmtid="{D5CDD505-2E9C-101B-9397-08002B2CF9AE}" pid="35" name="PluginDependencies_33">
    <vt:lpwstr>ype":"DataSource","dependencyId":":","dependencyVersion":null},{"dependencyType":"DataSource","dependencyId":":","dependencyVersion":null},{"dependencyType":"DataSource","dependencyId":":","dependencyVersion":null},{"dependencyType":"DataSource","dependen</vt:lpwstr>
  </property>
  <property fmtid="{D5CDD505-2E9C-101B-9397-08002B2CF9AE}" pid="36" name="PluginDependencies_34">
    <vt:lpwstr>cyId":":","dependencyVersion":null},{"dependencyType":"DataSource","dependencyId":":","dependencyVersion":null},{"dependencyType":"DataSource","dependencyId":":","dependencyVersion":null},{"dependencyType":"DataSource","dependencyId":":","dependencyVersio</vt:lpwstr>
  </property>
  <property fmtid="{D5CDD505-2E9C-101B-9397-08002B2CF9AE}" pid="37" name="PluginDependencies_35">
    <vt:lpwstr>n":null},{"dependencyType":"DataSource","dependencyId":":","dependencyVersion":null},{"dependencyType":"DataSource","dependencyId":":","dependencyVersion":null},{"dependencyType":"DataSource","dependencyId":":","dependencyVersion":null},{"dependencyType":</vt:lpwstr>
  </property>
  <property fmtid="{D5CDD505-2E9C-101B-9397-08002B2CF9AE}" pid="38" name="PluginDependencies_36">
    <vt:lpwstr>"DataSource","dependencyId":":","dependencyVersion":null},{"dependencyType":"DataSource","dependencyId":":","dependencyVersion":null},{"dependencyType":"DataSource","dependencyId":":","dependencyVersion":null},{"dependencyType":"DataSource","dependencyId"</vt:lpwstr>
  </property>
  <property fmtid="{D5CDD505-2E9C-101B-9397-08002B2CF9AE}" pid="39" name="PluginDependencies_37">
    <vt:lpwstr>:":","dependencyVersion":null},{"dependencyType":"DataSource","dependencyId":":","dependencyVersion":null},{"dependencyType":"DataSource","dependencyId":":","dependencyVersion":null},{"dependencyType":"DataSource","dependencyId":":","dependencyVersion":nu</vt:lpwstr>
  </property>
  <property fmtid="{D5CDD505-2E9C-101B-9397-08002B2CF9AE}" pid="40" name="PluginDependencies_38">
    <vt:lpwstr>ll},{"dependencyType":"DataSource","dependencyId":":","dependencyVersion":null},{"dependencyType":"DataSource","dependencyId":":","dependencyVersion":null},{"dependencyType":"DataSource","dependencyId":":","dependencyVersion":null},{"dependencyType":"Data</vt:lpwstr>
  </property>
  <property fmtid="{D5CDD505-2E9C-101B-9397-08002B2CF9AE}" pid="41" name="PluginDependencies_39">
    <vt:lpwstr>Source","dependencyId":":","dependencyVersion":null},{"dependencyType":"DataSource","dependencyId":":","dependencyVersion":null},{"dependencyType":"DataSource","dependencyId":":","dependencyVersion":null},{"dependencyType":"DataSource","dependencyId":":",</vt:lpwstr>
  </property>
  <property fmtid="{D5CDD505-2E9C-101B-9397-08002B2CF9AE}" pid="42" name="PluginDependencies_40">
    <vt:lpwstr>"dependencyVersion":null},{"dependencyType":"DataSource","dependencyId":":","dependencyVersion":null},{"dependencyType":"DataSource","dependencyId":":","dependencyVersion":null},{"dependencyType":"DataSource","dependencyId":":","dependencyVersion":null},{</vt:lpwstr>
  </property>
  <property fmtid="{D5CDD505-2E9C-101B-9397-08002B2CF9AE}" pid="43" name="PluginDependencies_41">
    <vt:lpwstr>"dependencyType":"DataSource","dependencyId":":","dependencyVersion":null},{"dependencyType":"DataSource","dependencyId":":","dependencyVersion":null},{"dependencyType":"DataSource","dependencyId":":","dependencyVersion":null},{"dependencyType":"DataSourc</vt:lpwstr>
  </property>
  <property fmtid="{D5CDD505-2E9C-101B-9397-08002B2CF9AE}" pid="44" name="PluginDependencies_42">
    <vt:lpwstr>e","dependencyId":":","dependencyVersion":null},{"dependencyType":"DataSource","dependencyId":":","dependencyVersion":null},{"dependencyType":"DataSource","dependencyId":":","dependencyVersion":null},{"dependencyType":"DataSource","dependencyId":":","depe</vt:lpwstr>
  </property>
  <property fmtid="{D5CDD505-2E9C-101B-9397-08002B2CF9AE}" pid="45" name="PluginDependencies_43">
    <vt:lpwstr>ndencyVersion":null},{"dependencyType":"DataSource","dependencyId":":","dependencyVersion":null},{"dependencyType":"DataSource","dependencyId":":","dependencyVersion":null},{"dependencyType":"DataSource","dependencyId":":","dependencyVersion":null},{"depe</vt:lpwstr>
  </property>
  <property fmtid="{D5CDD505-2E9C-101B-9397-08002B2CF9AE}" pid="46" name="PluginDependencies_44">
    <vt:lpwstr>ndencyType":"DataSource","dependencyId":":","dependencyVersion":null},{"dependencyType":"DataSource","dependencyId":":","dependencyVersion":null},{"dependencyType":"DataSource","dependencyId":":","dependencyVersion":null},{"dependencyType":"DataSource","d</vt:lpwstr>
  </property>
  <property fmtid="{D5CDD505-2E9C-101B-9397-08002B2CF9AE}" pid="47" name="PluginDependencies_45">
    <vt:lpwstr>ependencyId":":","dependencyVersion":null},{"dependencyType":"DataSource","dependencyId":":","dependencyVersion":null},{"dependencyType":"DataSource","dependencyId":":","dependencyVersion":null},{"dependencyType":"DataSource","dependencyId":":","dependenc</vt:lpwstr>
  </property>
  <property fmtid="{D5CDD505-2E9C-101B-9397-08002B2CF9AE}" pid="48" name="PluginDependencies_46">
    <vt:lpwstr>yVersion":null},{"dependencyType":"DataSource","dependencyId":":","dependencyVersion":null},{"dependencyType":"DataSource","dependencyId":":","dependencyVersion":null},{"dependencyType":"DataSource","dependencyId":":","dependencyVersion":null},{"dependenc</vt:lpwstr>
  </property>
  <property fmtid="{D5CDD505-2E9C-101B-9397-08002B2CF9AE}" pid="49" name="PluginDependencies_47">
    <vt:lpwstr>yType":"DataSource","dependencyId":":","dependencyVersion":null},{"dependencyType":"DataSource","dependencyId":":","dependencyVersion":null},{"dependencyType":"DataSource","dependencyId":":","dependencyVersion":null},{"dependencyType":"DataSource","depend</vt:lpwstr>
  </property>
  <property fmtid="{D5CDD505-2E9C-101B-9397-08002B2CF9AE}" pid="50" name="PluginDependencies_48">
    <vt:lpwstr>encyId":":","dependencyVersion":null},{"dependencyType":"DataSource","dependencyId":":","dependencyVersion":null},{"dependencyType":"DataSource","dependencyId":":","dependencyVersion":null},{"dependencyType":"DataSource","dependencyId":":","dependencyVers</vt:lpwstr>
  </property>
  <property fmtid="{D5CDD505-2E9C-101B-9397-08002B2CF9AE}" pid="51" name="PluginDependencies_49">
    <vt:lpwstr>ion":null},{"dependencyType":"DataSource","dependencyId":":","dependencyVersion":null},{"dependencyType":"DataSource","dependencyId":":","dependencyVersion":null},{"dependencyType":"DataSource","dependencyId":":","dependencyVersion":null},{"dependencyType</vt:lpwstr>
  </property>
  <property fmtid="{D5CDD505-2E9C-101B-9397-08002B2CF9AE}" pid="52" name="PluginDependencies_50">
    <vt:lpwstr>":"DataSource","dependencyId":":","dependencyVersion":null},{"dependencyType":"DataSource","dependencyId":":","dependencyVersion":null},{"dependencyType":"DataSource","dependencyId":":","dependencyVersion":null},{"dependencyType":"DataSource","dependencyI</vt:lpwstr>
  </property>
  <property fmtid="{D5CDD505-2E9C-101B-9397-08002B2CF9AE}" pid="53" name="PluginDependencies_51">
    <vt:lpwstr>d":":","dependencyVersion":null},{"dependencyType":"DataSource","dependencyId":":","dependencyVersion":null},{"dependencyType":"DataSource","dependencyId":":","dependencyVersion":null},{"dependencyType":"DataSource","dependencyId":":","dependencyVersion":</vt:lpwstr>
  </property>
  <property fmtid="{D5CDD505-2E9C-101B-9397-08002B2CF9AE}" pid="54" name="PluginDependencies_52">
    <vt:lpwstr>null},{"dependencyType":"DataSource","dependencyId":":","dependencyVersion":null},{"dependencyType":"DataSource","dependencyId":":","dependencyVersion":null},{"dependencyType":"DataSource","dependencyId":":","dependencyVersion":null},{"dependencyType":"Da</vt:lpwstr>
  </property>
  <property fmtid="{D5CDD505-2E9C-101B-9397-08002B2CF9AE}" pid="55" name="PluginDependencies_53">
    <vt:lpwstr>taSource","dependencyId":":","dependencyVersion":null}],"635926855539746206:636045261152541359":[],"635926855539746206:636045261152541360":[],"635926855539746206:636045261152541361":[],"635926855539746206:636045261152541362":[],"635690283596553901:6357565</vt:lpwstr>
  </property>
  <property fmtid="{D5CDD505-2E9C-101B-9397-08002B2CF9AE}" pid="56" name="PluginDependencies_54">
    <vt:lpwstr>74568773657":[]}</vt:lpwstr>
  </property>
  <property fmtid="{D5CDD505-2E9C-101B-9397-08002B2CF9AE}" pid="57" name="CustomerId">
    <vt:lpwstr>auoffice</vt:lpwstr>
  </property>
  <property fmtid="{D5CDD505-2E9C-101B-9397-08002B2CF9AE}" pid="58" name="TemplateId">
    <vt:lpwstr>636116758097597385</vt:lpwstr>
  </property>
  <property fmtid="{D5CDD505-2E9C-101B-9397-08002B2CF9AE}" pid="59" name="UserProfileId">
    <vt:lpwstr>636307929211832005</vt:lpwstr>
  </property>
  <property fmtid="{D5CDD505-2E9C-101B-9397-08002B2CF9AE}" pid="60" name="TemplafyTimeStamp">
    <vt:lpwstr>2017-03-02T07:52:54.0768626Z</vt:lpwstr>
  </property>
  <property fmtid="{D5CDD505-2E9C-101B-9397-08002B2CF9AE}" pid="61" name="OfficeID">
    <vt:lpwstr>3200</vt:lpwstr>
  </property>
  <property fmtid="{D5CDD505-2E9C-101B-9397-08002B2CF9AE}" pid="62" name="colorthemechange">
    <vt:lpwstr>True</vt:lpwstr>
  </property>
</Properties>
</file>